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8" r:id="rId4"/>
    <p:sldId id="279" r:id="rId5"/>
    <p:sldId id="293" r:id="rId6"/>
    <p:sldId id="285" r:id="rId7"/>
    <p:sldId id="287" r:id="rId8"/>
    <p:sldId id="288" r:id="rId9"/>
    <p:sldId id="290" r:id="rId10"/>
    <p:sldId id="291" r:id="rId11"/>
    <p:sldId id="292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Arthur Floreani" initials="VAF" lastIdx="47" clrIdx="0">
    <p:extLst>
      <p:ext uri="{19B8F6BF-5375-455C-9EA6-DF929625EA0E}">
        <p15:presenceInfo xmlns:p15="http://schemas.microsoft.com/office/powerpoint/2012/main" userId="S-1-5-21-1385568035-1675961066-622671684-12259604" providerId="AD"/>
      </p:ext>
    </p:extLst>
  </p:cmAuthor>
  <p:cmAuthor id="2" name="Inoussa De Youba Ouedraogo" initials="IDYO" lastIdx="22" clrIdx="1">
    <p:extLst>
      <p:ext uri="{19B8F6BF-5375-455C-9EA6-DF929625EA0E}">
        <p15:presenceInfo xmlns:p15="http://schemas.microsoft.com/office/powerpoint/2012/main" userId="S-1-5-21-1385568035-1675961066-622671684-12248911" providerId="AD"/>
      </p:ext>
    </p:extLst>
  </p:cmAuthor>
  <p:cmAuthor id="3" name="Frank Armand D. Douamba" initials="FADD" lastIdx="3" clrIdx="2">
    <p:extLst>
      <p:ext uri="{19B8F6BF-5375-455C-9EA6-DF929625EA0E}">
        <p15:presenceInfo xmlns:p15="http://schemas.microsoft.com/office/powerpoint/2012/main" userId="S-1-5-21-1385568035-1675961066-622671684-74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2" autoAdjust="0"/>
    <p:restoredTop sz="92378" autoAdjust="0"/>
  </p:normalViewPr>
  <p:slideViewPr>
    <p:cSldViewPr snapToGrid="0">
      <p:cViewPr varScale="1">
        <p:scale>
          <a:sx n="67" d="100"/>
          <a:sy n="67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F77FF5-B63E-4FE0-A2E4-4D39528C2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0B208-E3E9-4E5D-87DB-DA3D4984D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5E691-E69B-4BD2-8A01-F6B0AE72C508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85F4A-E649-4C39-A6A1-36B55AE6B2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20B4-0596-4558-A88F-29399A4806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0DAA2-756D-4204-995C-19A0F660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0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93" cy="496411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38" y="0"/>
            <a:ext cx="2945092" cy="496411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43329C63-CD76-4E10-9469-437F9E351FA9}" type="datetimeFigureOut">
              <a:rPr lang="fr-FR" smtClean="0"/>
              <a:pPr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32" y="4715907"/>
            <a:ext cx="5437213" cy="4467701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093" cy="496411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38" y="9430091"/>
            <a:ext cx="2945092" cy="496411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E4E7D691-30A7-46BE-90BB-E6E0D166525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0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7D691-30A7-46BE-90BB-E6E0D166525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7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7D691-30A7-46BE-90BB-E6E0D166525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9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7D691-30A7-46BE-90BB-E6E0D166525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68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7D691-30A7-46BE-90BB-E6E0D166525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AC38-34FC-43B0-8E59-3894F60E576D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5EA2-701D-4732-BD91-13A5FF0A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des2020.com/" TargetMode="External"/><Relationship Id="rId4" Type="http://schemas.openxmlformats.org/officeDocument/2006/relationships/hyperlink" Target="http://www.dgcoop.gov.b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37917" cy="6857026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1AF5B-239F-4B2D-9CB3-7252F4E03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1" y="90835"/>
            <a:ext cx="1371600" cy="914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6DF97A-DFD0-46FA-B3F8-D5D622363087}"/>
              </a:ext>
            </a:extLst>
          </p:cNvPr>
          <p:cNvGrpSpPr/>
          <p:nvPr/>
        </p:nvGrpSpPr>
        <p:grpSpPr>
          <a:xfrm>
            <a:off x="9795867" y="90835"/>
            <a:ext cx="2534249" cy="914400"/>
            <a:chOff x="9919754" y="94287"/>
            <a:chExt cx="2534249" cy="914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0CF333-C11A-48AF-A2F8-FD734D73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5028" y="94287"/>
              <a:ext cx="1728975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DFACA6-4F70-445E-8323-D5BCED4C6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9754" y="94287"/>
              <a:ext cx="805274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8C23EE4-DBAA-429B-BACA-61B93820A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692" y="1560285"/>
            <a:ext cx="3217225" cy="32001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7174F5B-A966-4C10-9997-283C58A43F7E}"/>
              </a:ext>
            </a:extLst>
          </p:cNvPr>
          <p:cNvSpPr/>
          <p:nvPr/>
        </p:nvSpPr>
        <p:spPr>
          <a:xfrm>
            <a:off x="3418741" y="831856"/>
            <a:ext cx="5399314" cy="5675086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43AF60-EB43-49A6-905B-39FCEBAEF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01" y="1722124"/>
            <a:ext cx="9049611" cy="2876494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TRANSFORMING </a:t>
            </a:r>
            <a:r>
              <a:rPr lang="fr-FR" sz="44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BURKINA FASO </a:t>
            </a: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INTO A CENTER OF AGRICULTURAL AND MINING PRODUCTION AND PROCESSING</a:t>
            </a:r>
          </a:p>
        </p:txBody>
      </p:sp>
    </p:spTree>
    <p:extLst>
      <p:ext uri="{BB962C8B-B14F-4D97-AF65-F5344CB8AC3E}">
        <p14:creationId xmlns:p14="http://schemas.microsoft.com/office/powerpoint/2010/main" val="139037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PARTNER SUPPORT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87948" y="1119413"/>
            <a:ext cx="7241430" cy="21390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MACROECONOMIC</a:t>
            </a:r>
            <a:r>
              <a:rPr lang="fr-FR" sz="1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CA" dirty="0"/>
              <a:t>Increased and improved predictability of budget support in a less favorable security environment;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A" dirty="0"/>
              <a:t>Assistance for implementing a strategy for selection and rationalization of investments with a greater role for the private sector;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A" dirty="0"/>
              <a:t>Support for the implementation of structural reforms.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BAB74-B9E2-4312-AA76-3C6D0840C7AA}"/>
              </a:ext>
            </a:extLst>
          </p:cNvPr>
          <p:cNvSpPr txBox="1"/>
          <p:nvPr/>
        </p:nvSpPr>
        <p:spPr>
          <a:xfrm>
            <a:off x="7485321" y="1180799"/>
            <a:ext cx="4546032" cy="36625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INVESTMENT CLIMATE</a:t>
            </a:r>
          </a:p>
          <a:p>
            <a:pPr algn="ctr"/>
            <a:r>
              <a:rPr lang="fr-FR" sz="1600" b="1" i="1" dirty="0">
                <a:solidFill>
                  <a:schemeClr val="accent4"/>
                </a:solidFill>
              </a:rPr>
              <a:t> </a:t>
            </a:r>
            <a:endParaRPr lang="en-US" sz="1600" dirty="0">
              <a:solidFill>
                <a:schemeClr val="accent4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Assistance for the </a:t>
            </a:r>
            <a:r>
              <a:rPr lang="fr-FR" dirty="0" err="1"/>
              <a:t>elaboration</a:t>
            </a:r>
            <a:r>
              <a:rPr lang="fr-FR" dirty="0"/>
              <a:t> of a </a:t>
            </a:r>
            <a:r>
              <a:rPr lang="fr-FR" dirty="0" err="1"/>
              <a:t>strategy</a:t>
            </a:r>
            <a:r>
              <a:rPr lang="fr-FR" dirty="0"/>
              <a:t> to </a:t>
            </a:r>
            <a:r>
              <a:rPr lang="fr-FR" dirty="0" err="1"/>
              <a:t>transform</a:t>
            </a:r>
            <a:r>
              <a:rPr lang="fr-FR" dirty="0"/>
              <a:t> Burkina Faso </a:t>
            </a:r>
            <a:r>
              <a:rPr lang="fr-FR" dirty="0" err="1"/>
              <a:t>into</a:t>
            </a:r>
            <a:r>
              <a:rPr lang="fr-FR" dirty="0"/>
              <a:t> a center of agricultural and </a:t>
            </a:r>
            <a:r>
              <a:rPr lang="fr-FR" dirty="0" err="1"/>
              <a:t>mining</a:t>
            </a:r>
            <a:r>
              <a:rPr lang="fr-FR" dirty="0"/>
              <a:t> production and </a:t>
            </a:r>
            <a:r>
              <a:rPr lang="fr-FR" dirty="0" err="1"/>
              <a:t>processing</a:t>
            </a:r>
            <a:r>
              <a:rPr lang="fr-FR" sz="1600" dirty="0"/>
              <a:t>; </a:t>
            </a:r>
            <a:endParaRPr lang="en-CA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CA" dirty="0"/>
              <a:t>Preparation of a project to improve the investment climate with the support of partners;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CA" dirty="0"/>
              <a:t>Design a project to address skills mismatch through trainings and increase skilled workforce.</a:t>
            </a:r>
          </a:p>
          <a:p>
            <a:r>
              <a:rPr lang="fr-FR" dirty="0"/>
              <a:t> 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C0C1E-17F0-476E-B142-F64293A087D5}"/>
              </a:ext>
            </a:extLst>
          </p:cNvPr>
          <p:cNvSpPr txBox="1"/>
          <p:nvPr/>
        </p:nvSpPr>
        <p:spPr>
          <a:xfrm>
            <a:off x="87948" y="3625725"/>
            <a:ext cx="7241429" cy="272382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FINANCING </a:t>
            </a:r>
          </a:p>
          <a:p>
            <a:pPr algn="ctr"/>
            <a:endParaRPr lang="en-US" sz="900" dirty="0">
              <a:solidFill>
                <a:schemeClr val="accent4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Mobilisation of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investment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PPPs</a:t>
            </a:r>
            <a:r>
              <a:rPr lang="fr-FR" dirty="0"/>
              <a:t> and </a:t>
            </a:r>
            <a:r>
              <a:rPr lang="fr-FR" dirty="0" err="1"/>
              <a:t>foreign</a:t>
            </a:r>
            <a:r>
              <a:rPr lang="fr-FR" dirty="0"/>
              <a:t> direct </a:t>
            </a:r>
            <a:r>
              <a:rPr lang="fr-FR" dirty="0" err="1"/>
              <a:t>investment</a:t>
            </a:r>
            <a:r>
              <a:rPr lang="fr-FR" dirty="0"/>
              <a:t> in </a:t>
            </a:r>
            <a:r>
              <a:rPr lang="fr-FR" dirty="0" err="1"/>
              <a:t>priority</a:t>
            </a:r>
            <a:r>
              <a:rPr lang="fr-FR" dirty="0"/>
              <a:t> </a:t>
            </a:r>
            <a:r>
              <a:rPr lang="fr-FR" dirty="0" err="1"/>
              <a:t>sectors</a:t>
            </a:r>
            <a:r>
              <a:rPr lang="fr-FR" dirty="0"/>
              <a:t>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Support to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mobilization</a:t>
            </a:r>
            <a:r>
              <a:rPr lang="fr-FR" dirty="0"/>
              <a:t> and </a:t>
            </a:r>
            <a:r>
              <a:rPr lang="fr-FR" dirty="0" err="1"/>
              <a:t>financial</a:t>
            </a:r>
            <a:r>
              <a:rPr lang="fr-FR" dirty="0"/>
              <a:t> inclusion;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Access to </a:t>
            </a:r>
            <a:r>
              <a:rPr lang="fr-FR" dirty="0" err="1"/>
              <a:t>mechanisms</a:t>
            </a:r>
            <a:r>
              <a:rPr lang="fr-FR" dirty="0"/>
              <a:t> for </a:t>
            </a:r>
            <a:r>
              <a:rPr lang="fr-FR" dirty="0" err="1"/>
              <a:t>risk</a:t>
            </a:r>
            <a:r>
              <a:rPr lang="fr-FR" dirty="0"/>
              <a:t> management, </a:t>
            </a:r>
            <a:r>
              <a:rPr lang="fr-FR" dirty="0" err="1"/>
              <a:t>such</a:t>
            </a:r>
            <a:r>
              <a:rPr lang="fr-FR" dirty="0"/>
              <a:t> as partial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guarantees</a:t>
            </a:r>
            <a:r>
              <a:rPr lang="fr-FR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Access to new </a:t>
            </a:r>
            <a:r>
              <a:rPr lang="fr-FR" dirty="0" err="1"/>
              <a:t>financing</a:t>
            </a:r>
            <a:r>
              <a:rPr lang="fr-FR" dirty="0"/>
              <a:t> </a:t>
            </a:r>
            <a:r>
              <a:rPr lang="fr-FR" dirty="0" err="1"/>
              <a:t>facilities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IFIs</a:t>
            </a:r>
            <a:r>
              <a:rPr lang="fr-FR" dirty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Funds for </a:t>
            </a:r>
            <a:r>
              <a:rPr lang="fr-FR" dirty="0" err="1"/>
              <a:t>feasibility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to </a:t>
            </a:r>
            <a:r>
              <a:rPr lang="fr-FR" dirty="0" err="1"/>
              <a:t>facilitate</a:t>
            </a:r>
            <a:r>
              <a:rPr lang="fr-FR" dirty="0"/>
              <a:t> </a:t>
            </a:r>
            <a:r>
              <a:rPr lang="fr-FR" dirty="0" err="1"/>
              <a:t>decision-making</a:t>
            </a:r>
            <a:r>
              <a:rPr lang="fr-FR" dirty="0"/>
              <a:t> by </a:t>
            </a:r>
            <a:r>
              <a:rPr lang="fr-FR" dirty="0" err="1"/>
              <a:t>investors</a:t>
            </a:r>
            <a:r>
              <a:rPr lang="fr-FR" dirty="0"/>
              <a:t>.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ABBAB74-B9E2-4312-AA76-3C6D0840C7AA}"/>
              </a:ext>
            </a:extLst>
          </p:cNvPr>
          <p:cNvSpPr txBox="1"/>
          <p:nvPr/>
        </p:nvSpPr>
        <p:spPr>
          <a:xfrm>
            <a:off x="7772401" y="5162142"/>
            <a:ext cx="4258952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MAIN PARTNERS</a:t>
            </a:r>
          </a:p>
          <a:p>
            <a:pPr algn="ctr"/>
            <a:endParaRPr lang="en-CA" dirty="0"/>
          </a:p>
          <a:p>
            <a:pPr lvl="0"/>
            <a:r>
              <a:rPr lang="en-CA" b="1" dirty="0">
                <a:solidFill>
                  <a:prstClr val="black"/>
                </a:solidFill>
              </a:rPr>
              <a:t>IFIs (IMF, WBG, </a:t>
            </a:r>
            <a:r>
              <a:rPr lang="en-CA" b="1" dirty="0" err="1">
                <a:solidFill>
                  <a:prstClr val="black"/>
                </a:solidFill>
              </a:rPr>
              <a:t>AfDB</a:t>
            </a:r>
            <a:r>
              <a:rPr lang="en-CA" b="1" dirty="0">
                <a:solidFill>
                  <a:prstClr val="black"/>
                </a:solidFill>
              </a:rPr>
              <a:t>), EU, and </a:t>
            </a:r>
            <a:r>
              <a:rPr lang="en-CA" b="1" dirty="0" err="1">
                <a:solidFill>
                  <a:prstClr val="black"/>
                </a:solidFill>
              </a:rPr>
              <a:t>bilaterals</a:t>
            </a:r>
            <a:r>
              <a:rPr lang="en-CA" b="1" dirty="0">
                <a:solidFill>
                  <a:prstClr val="black"/>
                </a:solidFill>
              </a:rPr>
              <a:t>.</a:t>
            </a:r>
            <a:endParaRPr lang="en-CA" b="1" dirty="0"/>
          </a:p>
          <a:p>
            <a:r>
              <a:rPr lang="fr-FR" dirty="0"/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1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Contact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2279118" y="1773098"/>
            <a:ext cx="7633765" cy="331180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205"/>
              </a:lnSpc>
              <a:spcAft>
                <a:spcPts val="0"/>
              </a:spcAft>
            </a:pPr>
            <a:endParaRPr lang="fr-FR" sz="2800" b="1" dirty="0">
              <a:solidFill>
                <a:srgbClr val="000000"/>
              </a:solidFill>
              <a:latin typeface="Calibri body"/>
              <a:ea typeface="Calibri" panose="020F0502020204030204" pitchFamily="34" charset="0"/>
              <a:cs typeface="Avenir 55 Roman"/>
            </a:endParaRPr>
          </a:p>
          <a:p>
            <a:pPr algn="ctr">
              <a:lnSpc>
                <a:spcPts val="1205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Calibri body"/>
              </a:rPr>
              <a:t>Direction Générale de la Coopération (DGCOOP)</a:t>
            </a:r>
          </a:p>
          <a:p>
            <a:pPr algn="ctr">
              <a:lnSpc>
                <a:spcPts val="1205"/>
              </a:lnSpc>
              <a:spcAft>
                <a:spcPts val="0"/>
              </a:spcAft>
            </a:pPr>
            <a:endParaRPr lang="fr-FR" sz="2800" b="1" dirty="0">
              <a:solidFill>
                <a:srgbClr val="000000"/>
              </a:solidFill>
              <a:latin typeface="Calibri body"/>
              <a:ea typeface="Calibri" panose="020F0502020204030204" pitchFamily="34" charset="0"/>
              <a:cs typeface="Avenir 55 Roman"/>
            </a:endParaRPr>
          </a:p>
          <a:p>
            <a:pPr algn="ctr">
              <a:lnSpc>
                <a:spcPts val="1205"/>
              </a:lnSpc>
              <a:spcAft>
                <a:spcPts val="0"/>
              </a:spcAft>
            </a:pPr>
            <a:endParaRPr lang="fr-FR" sz="2800" dirty="0">
              <a:latin typeface="Calibri bod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5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Calibri body"/>
                <a:ea typeface="Calibri" panose="020F0502020204030204" pitchFamily="34" charset="0"/>
                <a:cs typeface="Avenir 55 Roman"/>
              </a:rPr>
              <a:t>03 Box 7067 Ouagadougou 03</a:t>
            </a:r>
            <a:endParaRPr lang="fr-FR" sz="2800" dirty="0">
              <a:latin typeface="Calibri bod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sz="2800" dirty="0">
              <a:solidFill>
                <a:srgbClr val="000000"/>
              </a:solidFill>
              <a:latin typeface="Calibri body"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Calibri body"/>
                <a:ea typeface="Calibri" panose="020F0502020204030204" pitchFamily="34" charset="0"/>
                <a:cs typeface="Garamond" panose="02020404030301010803" pitchFamily="18" charset="0"/>
              </a:rPr>
              <a:t>Phone : 226 25-30-89-92 or 226 25-33-30-17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dirty="0">
              <a:latin typeface="Calibri body"/>
              <a:ea typeface="Calibri" panose="020F0502020204030204" pitchFamily="34" charset="0"/>
              <a:cs typeface="Avenir 45 Book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 body"/>
                <a:ea typeface="Calibri" panose="020F0502020204030204" pitchFamily="34" charset="0"/>
                <a:cs typeface="Avenir 45 Book"/>
              </a:rPr>
              <a:t>Web site of DGCOOP: </a:t>
            </a:r>
            <a:r>
              <a:rPr lang="fr-FR" sz="2800" dirty="0">
                <a:latin typeface="Calibri body"/>
                <a:ea typeface="Calibri" panose="020F0502020204030204" pitchFamily="34" charset="0"/>
                <a:cs typeface="Avenir 45 Book"/>
                <a:hlinkClick r:id="rId4"/>
              </a:rPr>
              <a:t>www.dgcoop.gov.bf</a:t>
            </a:r>
            <a:endParaRPr lang="fr-FR" sz="2800" dirty="0">
              <a:latin typeface="Calibri body"/>
              <a:ea typeface="Calibri" panose="020F0502020204030204" pitchFamily="34" charset="0"/>
              <a:cs typeface="Avenir 45 Book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 body"/>
                <a:ea typeface="Calibri" panose="020F0502020204030204" pitchFamily="34" charset="0"/>
                <a:cs typeface="Avenir 45 Book"/>
              </a:rPr>
              <a:t>Web site for PNDES : </a:t>
            </a:r>
            <a:r>
              <a:rPr lang="fr-FR" sz="2800" dirty="0">
                <a:latin typeface="Calibri body"/>
                <a:ea typeface="Calibri" panose="020F0502020204030204" pitchFamily="34" charset="0"/>
                <a:cs typeface="Avenir 45 Book"/>
                <a:hlinkClick r:id="rId5"/>
              </a:rPr>
              <a:t>www.pndes2020.com</a:t>
            </a:r>
            <a:endParaRPr lang="fr-FR" sz="2800" dirty="0">
              <a:latin typeface="Calibri body"/>
              <a:ea typeface="Calibri" panose="020F0502020204030204" pitchFamily="34" charset="0"/>
              <a:cs typeface="Avenir 45 Book"/>
            </a:endParaRPr>
          </a:p>
        </p:txBody>
      </p:sp>
    </p:spTree>
    <p:extLst>
      <p:ext uri="{BB962C8B-B14F-4D97-AF65-F5344CB8AC3E}">
        <p14:creationId xmlns:p14="http://schemas.microsoft.com/office/powerpoint/2010/main" val="267909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Country </a:t>
            </a:r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</a:rPr>
              <a:t>Context</a:t>
            </a:r>
            <a:endParaRPr lang="fr-FR" sz="24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17495" y="1100645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CFB7CB-0D5A-4065-8F46-121C839FF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11012"/>
              </p:ext>
            </p:extLst>
          </p:nvPr>
        </p:nvGraphicFramePr>
        <p:xfrm>
          <a:off x="7778416" y="1253482"/>
          <a:ext cx="4344332" cy="24058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787">
                  <a:extLst>
                    <a:ext uri="{9D8B030D-6E8A-4147-A177-3AD203B41FA5}">
                      <a16:colId xmlns:a16="http://schemas.microsoft.com/office/drawing/2014/main" val="1127293219"/>
                    </a:ext>
                  </a:extLst>
                </a:gridCol>
                <a:gridCol w="2183545">
                  <a:extLst>
                    <a:ext uri="{9D8B030D-6E8A-4147-A177-3AD203B41FA5}">
                      <a16:colId xmlns:a16="http://schemas.microsoft.com/office/drawing/2014/main" val="3585459646"/>
                    </a:ext>
                  </a:extLst>
                </a:gridCol>
              </a:tblGrid>
              <a:tr h="242829"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KEY FACTS 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00383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Official </a:t>
                      </a:r>
                      <a:r>
                        <a:rPr lang="fr-FR" sz="1200" b="1" dirty="0" err="1">
                          <a:effectLst/>
                        </a:rPr>
                        <a:t>Language</a:t>
                      </a:r>
                      <a:r>
                        <a:rPr lang="fr-FR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French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2353747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Currency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XOF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281142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274 200 km2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79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Population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19 632 147, F (52%); M (48%)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918838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effectLst/>
                        </a:rPr>
                        <a:t>Literacy</a:t>
                      </a:r>
                      <a:r>
                        <a:rPr lang="fr-FR" sz="1200" b="1" dirty="0">
                          <a:effectLst/>
                        </a:rPr>
                        <a:t> Rate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7549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GDP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US$ 13.3 billion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1176870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GDP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effectLst/>
                        </a:rPr>
                        <a:t>growth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 rate (2017)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6.4%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594136"/>
                  </a:ext>
                </a:extLst>
              </a:tr>
              <a:tr h="220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GDP per capita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US$ 636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4713065"/>
                  </a:ext>
                </a:extLst>
              </a:tr>
              <a:tr h="3973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Main Exports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Gold, Cotton, Livestock/Meat, Sesame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73181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67184" y="1100645"/>
            <a:ext cx="758396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POLITICAL AND INSTITUTIONAL STABILITY in spite of a 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</a:rPr>
              <a:t>difficult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</a:rPr>
              <a:t>security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 situation </a:t>
            </a:r>
          </a:p>
          <a:p>
            <a:pPr fontAlgn="t"/>
            <a:endParaRPr lang="fr-FR" b="1" i="1" dirty="0">
              <a:solidFill>
                <a:srgbClr val="FFC000"/>
              </a:solidFill>
            </a:endParaRPr>
          </a:p>
          <a:p>
            <a:pPr fontAlgn="t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SOUND MACROECONOMIC MANAGEMENT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Average</a:t>
            </a:r>
            <a:r>
              <a:rPr lang="fr-FR" dirty="0"/>
              <a:t> GDP </a:t>
            </a:r>
            <a:r>
              <a:rPr lang="fr-FR" dirty="0" err="1"/>
              <a:t>growth</a:t>
            </a:r>
            <a:r>
              <a:rPr lang="fr-FR" dirty="0"/>
              <a:t> of 6% </a:t>
            </a:r>
            <a:r>
              <a:rPr lang="fr-FR" dirty="0" err="1"/>
              <a:t>p.a</a:t>
            </a:r>
            <a:r>
              <a:rPr lang="fr-FR" dirty="0"/>
              <a:t>. </a:t>
            </a:r>
            <a:r>
              <a:rPr lang="fr-FR" dirty="0" err="1"/>
              <a:t>since</a:t>
            </a:r>
            <a:r>
              <a:rPr lang="fr-FR" dirty="0"/>
              <a:t> 2000 and </a:t>
            </a:r>
            <a:r>
              <a:rPr lang="fr-FR" dirty="0" err="1"/>
              <a:t>expected</a:t>
            </a:r>
            <a:r>
              <a:rPr lang="fr-FR" dirty="0"/>
              <a:t> to continue;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Budget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err="1"/>
              <a:t>typically</a:t>
            </a:r>
            <a:r>
              <a:rPr lang="fr-FR" dirty="0"/>
              <a:t> about 3% of GDP (3.9% on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2014-17);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Debt</a:t>
            </a:r>
            <a:r>
              <a:rPr lang="fr-FR" dirty="0"/>
              <a:t>-to-GDP : 41% and not </a:t>
            </a:r>
            <a:r>
              <a:rPr lang="fr-FR" dirty="0" err="1"/>
              <a:t>forecast</a:t>
            </a:r>
            <a:r>
              <a:rPr lang="fr-FR" dirty="0"/>
              <a:t> to </a:t>
            </a:r>
            <a:r>
              <a:rPr lang="fr-FR" dirty="0" err="1"/>
              <a:t>increase</a:t>
            </a:r>
            <a:r>
              <a:rPr lang="fr-F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Low inflation (2 % in 2017);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Fixed</a:t>
            </a:r>
            <a:r>
              <a:rPr lang="fr-FR" dirty="0"/>
              <a:t> exchange rate </a:t>
            </a:r>
            <a:r>
              <a:rPr lang="fr-FR" dirty="0" err="1"/>
              <a:t>between</a:t>
            </a:r>
            <a:r>
              <a:rPr lang="fr-FR" dirty="0"/>
              <a:t> CFA franc and the Euro;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Credit</a:t>
            </a:r>
            <a:r>
              <a:rPr lang="fr-FR" dirty="0"/>
              <a:t> rating of B/B Stable Outlook (Standard &amp; </a:t>
            </a:r>
            <a:r>
              <a:rPr lang="fr-FR" dirty="0" err="1"/>
              <a:t>Poor’s</a:t>
            </a:r>
            <a:r>
              <a:rPr lang="fr-FR" dirty="0"/>
              <a:t>).</a:t>
            </a:r>
          </a:p>
          <a:p>
            <a:endParaRPr lang="fr-FR" dirty="0"/>
          </a:p>
          <a:p>
            <a:pPr fontAlgn="t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CONTINUOUS IMPROVEMENT IN THE INVESTMENT CLIMATE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best country in West </a:t>
            </a:r>
            <a:r>
              <a:rPr lang="fr-FR" dirty="0" err="1"/>
              <a:t>Africa</a:t>
            </a:r>
            <a:r>
              <a:rPr lang="fr-FR" dirty="0"/>
              <a:t> on the Corruption Perception Index;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and </a:t>
            </a:r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 for </a:t>
            </a:r>
            <a:r>
              <a:rPr lang="fr-FR" dirty="0" err="1"/>
              <a:t>Doing</a:t>
            </a:r>
            <a:r>
              <a:rPr lang="fr-FR" dirty="0"/>
              <a:t> Business </a:t>
            </a:r>
            <a:r>
              <a:rPr lang="fr-FR" dirty="0" err="1"/>
              <a:t>indicators</a:t>
            </a:r>
            <a:r>
              <a:rPr lang="fr-FR" dirty="0"/>
              <a:t>;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dirty="0"/>
              <a:t>An </a:t>
            </a:r>
            <a:r>
              <a:rPr lang="fr-FR" dirty="0" err="1"/>
              <a:t>investment</a:t>
            </a:r>
            <a:r>
              <a:rPr lang="fr-FR" dirty="0"/>
              <a:t> promotion </a:t>
            </a:r>
            <a:r>
              <a:rPr lang="fr-FR" dirty="0" err="1"/>
              <a:t>agency</a:t>
            </a:r>
            <a:r>
              <a:rPr lang="fr-FR" dirty="0"/>
              <a:t>, commercial courts, an Arbitration and </a:t>
            </a:r>
            <a:r>
              <a:rPr lang="fr-FR" dirty="0" err="1"/>
              <a:t>Mediation</a:t>
            </a:r>
            <a:r>
              <a:rPr lang="fr-FR" dirty="0"/>
              <a:t> Center, and a </a:t>
            </a:r>
            <a:r>
              <a:rPr lang="fr-FR" dirty="0" err="1"/>
              <a:t>Credit</a:t>
            </a:r>
            <a:r>
              <a:rPr lang="fr-FR" dirty="0"/>
              <a:t> Bureau;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dirty="0"/>
              <a:t>A modern </a:t>
            </a:r>
            <a:r>
              <a:rPr lang="fr-FR" dirty="0" err="1"/>
              <a:t>tax</a:t>
            </a:r>
            <a:r>
              <a:rPr lang="fr-FR" dirty="0"/>
              <a:t> system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meets</a:t>
            </a:r>
            <a:r>
              <a:rPr lang="fr-FR" dirty="0"/>
              <a:t> </a:t>
            </a:r>
            <a:r>
              <a:rPr lang="fr-FR" dirty="0" err="1"/>
              <a:t>budgetary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promoting</a:t>
            </a:r>
            <a:r>
              <a:rPr lang="fr-FR" dirty="0"/>
              <a:t>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investment</a:t>
            </a:r>
            <a:r>
              <a:rPr lang="fr-FR" dirty="0"/>
              <a:t>. </a:t>
            </a:r>
          </a:p>
          <a:p>
            <a:pPr fontAlgn="t"/>
            <a:endParaRPr lang="en-US" sz="900" dirty="0"/>
          </a:p>
          <a:p>
            <a:pPr fontAlgn="t"/>
            <a:endParaRPr lang="fr-FR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11339-BBE1-4853-A234-6E78488BA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23" y="3659322"/>
            <a:ext cx="4344332" cy="3192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51D12D-F00B-45F1-8D60-C15D0A573777}"/>
              </a:ext>
            </a:extLst>
          </p:cNvPr>
          <p:cNvSpPr/>
          <p:nvPr/>
        </p:nvSpPr>
        <p:spPr>
          <a:xfrm>
            <a:off x="7778416" y="1175637"/>
            <a:ext cx="4259180" cy="24526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0950" y="174336"/>
            <a:ext cx="1005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ACTIONS TO BE TAKEN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TO TRANSFORM BURKINA FASO INTO A CENTER OF AGRICULTURAL AND MINING PRODUCTION AND PROCESSING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9" y="0"/>
            <a:ext cx="13716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7A6478-B66D-4B2B-829B-B9EEE311D7CE}"/>
              </a:ext>
            </a:extLst>
          </p:cNvPr>
          <p:cNvSpPr txBox="1"/>
          <p:nvPr/>
        </p:nvSpPr>
        <p:spPr>
          <a:xfrm>
            <a:off x="77003" y="1068778"/>
            <a:ext cx="11610004" cy="1088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C000"/>
                </a:solidFill>
              </a:rPr>
              <a:t>  </a:t>
            </a:r>
          </a:p>
          <a:p>
            <a:r>
              <a:rPr lang="fr-FR" b="1" i="1" dirty="0">
                <a:solidFill>
                  <a:srgbClr val="FFC000"/>
                </a:solidFill>
              </a:rPr>
              <a:t> 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MAINTAIN STRONG MACROECONOMIC FRAMEWORK</a:t>
            </a:r>
            <a:endParaRPr lang="fr-FR" sz="1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Implement new 2018-2020 ECF program supported by the IMF;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Elaborate a new debt management strategy favoring concessional borrowing;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Conduct cost-benefit analysis of all large projects including Public-Private Partnerships;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Create fiscal space for priority public investments through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revenue </a:t>
            </a:r>
            <a:r>
              <a:rPr lang="fr-FR" dirty="0" err="1"/>
              <a:t>mobilization</a:t>
            </a:r>
            <a:r>
              <a:rPr lang="fr-FR" dirty="0"/>
              <a:t> and </a:t>
            </a:r>
            <a:r>
              <a:rPr lang="fr-FR" dirty="0" err="1"/>
              <a:t>contained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spending</a:t>
            </a:r>
            <a:r>
              <a:rPr lang="fr-FR" dirty="0"/>
              <a:t>.</a:t>
            </a:r>
            <a:endParaRPr lang="en-CA" dirty="0"/>
          </a:p>
          <a:p>
            <a:endParaRPr lang="en-CA" dirty="0"/>
          </a:p>
          <a:p>
            <a:r>
              <a:rPr lang="en-CA" dirty="0"/>
              <a:t> 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FURTHER STRENGTHEN ECONOMIC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Reform the legal and institutional framework for public procurement;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Adopt the implementation texts for the law for the fight against corruption;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Computerize the documentation required for public expenditures</a:t>
            </a:r>
            <a:r>
              <a:rPr lang="en-US" dirty="0"/>
              <a:t>;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Create a general inspection unit for the civil service to manage the wage bill;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Adopt a new policy for decentralization and de-concentration;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Adopt a new law for land management. </a:t>
            </a:r>
          </a:p>
          <a:p>
            <a:endParaRPr lang="fr-FR" sz="1400" b="1" i="1" dirty="0">
              <a:solidFill>
                <a:srgbClr val="FFC000"/>
              </a:solidFill>
            </a:endParaRPr>
          </a:p>
          <a:p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  INCREASE DOMESTIC RESOURCE MOBILIZATION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Expand the use of a standard form for all taxpayers to reduce fraud and protect VAT collection;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Put in place on-line procedures for the declaration and payment of taxes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Computerize the system of fiscal controls and use risk-based selection methods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Expand GPS tracking for transit merchandise and connect with customs of Côte d’Ivoire and Togo. </a:t>
            </a: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  <a:p>
            <a:pPr algn="ctr"/>
            <a:endParaRPr lang="fr-FR" sz="1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85060" y="1088736"/>
            <a:ext cx="120387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C000"/>
                </a:solidFill>
              </a:rPr>
              <a:t> 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IMPROVE THE INVESTMENT CLIMATE 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Revise legal/regulatory framework on contract enforcement, access to land, protecting investor rights, and connecting to electricity;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Reduce the time and cost to create a business, to obtain a construction permit and to get a land title;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Adopt a new labor code which  further liberalizes the labor market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Put in place a single window for investors and create an on-line guide on all administrative procedures;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700" dirty="0"/>
              <a:t>Accelerate the use of on-line processes to facilitate administrative procedures;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700" dirty="0"/>
              <a:t>Adopt the  implementation  texts of the new mining code.</a:t>
            </a:r>
          </a:p>
          <a:p>
            <a:r>
              <a:rPr lang="en-CA" sz="1600" dirty="0"/>
              <a:t> </a:t>
            </a:r>
            <a:r>
              <a:rPr lang="fr-FR" sz="1600" b="1" i="1" dirty="0">
                <a:solidFill>
                  <a:srgbClr val="FFC000"/>
                </a:solidFill>
              </a:rPr>
              <a:t> </a:t>
            </a:r>
          </a:p>
          <a:p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  ENHANCE SECURITY FOR DEVELOPMENT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Fight terrorism by improving the socio-economic conditions of the population living in the Sahel region of the country which is the most exposed to attacks and radicalization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Operationalize a unit for the fight against terrorism;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Reinforce the implementation of the Emergency Programme for the Sahel</a:t>
            </a:r>
          </a:p>
          <a:p>
            <a:endParaRPr lang="en-CA" dirty="0"/>
          </a:p>
          <a:p>
            <a:r>
              <a:rPr lang="en-CA" b="1" i="1" dirty="0">
                <a:solidFill>
                  <a:srgbClr val="FFC000"/>
                </a:solidFill>
              </a:rPr>
              <a:t>  </a:t>
            </a:r>
            <a:r>
              <a:rPr lang="en-CA" b="1" i="1" dirty="0">
                <a:solidFill>
                  <a:schemeClr val="accent5">
                    <a:lumMod val="75000"/>
                  </a:schemeClr>
                </a:solidFill>
              </a:rPr>
              <a:t>DIVERSIFY SOURCES OF 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FINANCING 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Revise the legal and regulatory framework to promote Public-Private Partnerships;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Establish specialized bank for SMEs;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700" dirty="0"/>
              <a:t>Strengthen/diversify financing instruments for agriculture (partial credit guarantees, medium/long-term lines of credit, insurance);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700" dirty="0"/>
              <a:t>Strengthen the capacity of the banking sector to support  agribusiness value chains;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700" dirty="0"/>
              <a:t>Promote digital finance, including certification through e-signatures;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700" dirty="0"/>
              <a:t>Channel savings of the diaspora into productive investments.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8050F-3E2C-4BA9-A54C-AEA6B6A89123}"/>
              </a:ext>
            </a:extLst>
          </p:cNvPr>
          <p:cNvSpPr/>
          <p:nvPr/>
        </p:nvSpPr>
        <p:spPr>
          <a:xfrm>
            <a:off x="1380950" y="174336"/>
            <a:ext cx="1005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ACTIONS TO BE TAKEN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TO TRANSFORM BURKINA FASO INTO A CENTER OF AGRICULTURAL AND MINING PRODUCTION AND PROCESSING  </a:t>
            </a:r>
          </a:p>
        </p:txBody>
      </p:sp>
    </p:spTree>
    <p:extLst>
      <p:ext uri="{BB962C8B-B14F-4D97-AF65-F5344CB8AC3E}">
        <p14:creationId xmlns:p14="http://schemas.microsoft.com/office/powerpoint/2010/main" val="334380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0950" y="174336"/>
            <a:ext cx="10059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INVESTMENT OPPORTUNITIES  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147483" y="1132222"/>
            <a:ext cx="1192620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fr-FR" sz="1600" b="1" i="1" dirty="0">
              <a:solidFill>
                <a:srgbClr val="FFC000"/>
              </a:solidFill>
            </a:endParaRPr>
          </a:p>
          <a:p>
            <a:pPr fontAlgn="t"/>
            <a:r>
              <a:rPr lang="fr-FR" sz="1600" b="1" i="1" dirty="0">
                <a:solidFill>
                  <a:srgbClr val="FFC000"/>
                </a:solidFill>
              </a:rPr>
              <a:t>  </a:t>
            </a:r>
            <a:r>
              <a:rPr lang="fr-FR" sz="2000" b="1" i="1" dirty="0">
                <a:solidFill>
                  <a:schemeClr val="accent5">
                    <a:lumMod val="75000"/>
                  </a:schemeClr>
                </a:solidFill>
              </a:rPr>
              <a:t>AN ESTABLISHED TRACK RECORD </a:t>
            </a:r>
          </a:p>
          <a:p>
            <a:pPr fontAlgn="t"/>
            <a:endParaRPr lang="fr-FR" sz="2000" b="1" i="1" dirty="0">
              <a:solidFill>
                <a:srgbClr val="FFC000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 err="1"/>
              <a:t>Largest</a:t>
            </a:r>
            <a:r>
              <a:rPr lang="fr-FR" sz="2000" dirty="0"/>
              <a:t> exporter of </a:t>
            </a:r>
            <a:r>
              <a:rPr lang="fr-FR" sz="2000" dirty="0" err="1"/>
              <a:t>cotton</a:t>
            </a:r>
            <a:r>
              <a:rPr lang="fr-FR" sz="2000" dirty="0"/>
              <a:t> and </a:t>
            </a:r>
            <a:r>
              <a:rPr lang="fr-FR" sz="2000" dirty="0" err="1"/>
              <a:t>sesame</a:t>
            </a:r>
            <a:r>
              <a:rPr lang="fr-FR" sz="2000" dirty="0"/>
              <a:t> in </a:t>
            </a:r>
            <a:r>
              <a:rPr lang="fr-FR" sz="2000" dirty="0" err="1"/>
              <a:t>Africa</a:t>
            </a:r>
            <a:r>
              <a:rPr lang="fr-FR" sz="2000" dirty="0"/>
              <a:t>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/>
              <a:t>Major exporter of </a:t>
            </a:r>
            <a:r>
              <a:rPr lang="fr-FR" sz="2000" dirty="0" err="1"/>
              <a:t>livestock</a:t>
            </a:r>
            <a:r>
              <a:rPr lang="fr-FR" sz="2000" dirty="0"/>
              <a:t> (130,000 tons per </a:t>
            </a:r>
            <a:r>
              <a:rPr lang="fr-FR" sz="2000" dirty="0" err="1"/>
              <a:t>year</a:t>
            </a:r>
            <a:r>
              <a:rPr lang="fr-FR" sz="2000" dirty="0"/>
              <a:t>);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 err="1"/>
              <a:t>Third</a:t>
            </a:r>
            <a:r>
              <a:rPr lang="fr-FR" sz="2000" dirty="0"/>
              <a:t> </a:t>
            </a:r>
            <a:r>
              <a:rPr lang="fr-FR" sz="2000" dirty="0" err="1"/>
              <a:t>largest</a:t>
            </a:r>
            <a:r>
              <a:rPr lang="fr-FR" sz="2000" dirty="0"/>
              <a:t> exporter of gold in </a:t>
            </a:r>
            <a:r>
              <a:rPr lang="fr-FR" sz="2000" dirty="0" err="1"/>
              <a:t>west</a:t>
            </a:r>
            <a:r>
              <a:rPr lang="fr-FR" sz="2000" dirty="0"/>
              <a:t> </a:t>
            </a:r>
            <a:r>
              <a:rPr lang="fr-FR" sz="2000" dirty="0" err="1"/>
              <a:t>Africa</a:t>
            </a:r>
            <a:r>
              <a:rPr lang="fr-FR" sz="2000" dirty="0"/>
              <a:t>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 err="1"/>
              <a:t>Reserves</a:t>
            </a:r>
            <a:r>
              <a:rPr lang="fr-FR" sz="2000" dirty="0"/>
              <a:t> of </a:t>
            </a:r>
            <a:r>
              <a:rPr lang="fr-FR" sz="2000" dirty="0" err="1"/>
              <a:t>manganese</a:t>
            </a:r>
            <a:r>
              <a:rPr lang="fr-FR" sz="2000" dirty="0"/>
              <a:t>, zinc, </a:t>
            </a:r>
            <a:r>
              <a:rPr lang="fr-FR" sz="2000" dirty="0" err="1"/>
              <a:t>copper</a:t>
            </a:r>
            <a:r>
              <a:rPr lang="fr-FR" sz="2000" dirty="0"/>
              <a:t>, bauxite, phosphate, </a:t>
            </a:r>
            <a:r>
              <a:rPr lang="fr-FR" sz="2000" dirty="0" err="1"/>
              <a:t>limestone</a:t>
            </a:r>
            <a:r>
              <a:rPr lang="fr-FR" sz="2000" dirty="0"/>
              <a:t>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/>
              <a:t>Rapid expansion of ICT: </a:t>
            </a:r>
            <a:r>
              <a:rPr lang="fr-FR" sz="2000" dirty="0" err="1"/>
              <a:t>three</a:t>
            </a:r>
            <a:r>
              <a:rPr lang="fr-FR" sz="2000" dirty="0"/>
              <a:t> mobile </a:t>
            </a:r>
            <a:r>
              <a:rPr lang="fr-FR" sz="2000" dirty="0" err="1"/>
              <a:t>operators</a:t>
            </a:r>
            <a:r>
              <a:rPr lang="fr-FR" sz="2000" dirty="0"/>
              <a:t> and 1.5 million internet </a:t>
            </a:r>
            <a:r>
              <a:rPr lang="fr-FR" sz="2000" dirty="0" err="1"/>
              <a:t>users</a:t>
            </a:r>
            <a:r>
              <a:rPr lang="fr-FR" sz="2000" dirty="0"/>
              <a:t>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/>
              <a:t>Access to the </a:t>
            </a:r>
            <a:r>
              <a:rPr lang="fr-FR" sz="2000" dirty="0" err="1"/>
              <a:t>ocean</a:t>
            </a:r>
            <a:r>
              <a:rPr lang="fr-FR" sz="2000" dirty="0"/>
              <a:t> via a rail </a:t>
            </a:r>
            <a:r>
              <a:rPr lang="fr-FR" sz="2000" dirty="0" err="1"/>
              <a:t>link</a:t>
            </a:r>
            <a:r>
              <a:rPr lang="fr-FR" sz="2000" dirty="0"/>
              <a:t> to Abidjan;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fr-FR" sz="2000" dirty="0"/>
              <a:t>Good </a:t>
            </a:r>
            <a:r>
              <a:rPr lang="fr-FR" sz="2000" dirty="0" err="1"/>
              <a:t>potential</a:t>
            </a:r>
            <a:r>
              <a:rPr lang="fr-FR" sz="2000" dirty="0"/>
              <a:t> for </a:t>
            </a:r>
            <a:r>
              <a:rPr lang="fr-FR" sz="2000" dirty="0" err="1"/>
              <a:t>regional</a:t>
            </a:r>
            <a:r>
              <a:rPr lang="fr-FR" sz="2000" dirty="0"/>
              <a:t> </a:t>
            </a:r>
            <a:r>
              <a:rPr lang="fr-FR" sz="2000" dirty="0" err="1"/>
              <a:t>trade</a:t>
            </a:r>
            <a:r>
              <a:rPr lang="fr-FR" sz="2000" dirty="0"/>
              <a:t> </a:t>
            </a:r>
            <a:r>
              <a:rPr lang="fr-FR" sz="2000" dirty="0" err="1"/>
              <a:t>given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central location </a:t>
            </a:r>
            <a:r>
              <a:rPr lang="fr-FR" sz="2000" dirty="0" err="1"/>
              <a:t>with</a:t>
            </a:r>
            <a:r>
              <a:rPr lang="fr-FR" sz="2000" dirty="0"/>
              <a:t> 6 </a:t>
            </a:r>
            <a:r>
              <a:rPr lang="fr-FR" sz="2000" dirty="0" err="1"/>
              <a:t>neighbours</a:t>
            </a:r>
            <a:r>
              <a:rPr lang="fr-FR" sz="2000" dirty="0"/>
              <a:t>;</a:t>
            </a:r>
          </a:p>
          <a:p>
            <a:pPr marL="742950" lvl="1" indent="-285750" fontAlgn="t">
              <a:buFont typeface="Wingdings" panose="05000000000000000000" pitchFamily="2" charset="2"/>
              <a:buChar char="ü"/>
            </a:pPr>
            <a:r>
              <a:rPr lang="fr-FR" sz="2000" dirty="0" err="1"/>
              <a:t>Member</a:t>
            </a:r>
            <a:r>
              <a:rPr lang="fr-FR" sz="2000" dirty="0"/>
              <a:t> of ECOWAS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access</a:t>
            </a:r>
            <a:r>
              <a:rPr lang="fr-FR" sz="2000" dirty="0"/>
              <a:t> to </a:t>
            </a:r>
            <a:r>
              <a:rPr lang="fr-FR" sz="2000" dirty="0" err="1"/>
              <a:t>market</a:t>
            </a:r>
            <a:r>
              <a:rPr lang="fr-FR" sz="2000" dirty="0"/>
              <a:t> of $675 billion;</a:t>
            </a:r>
          </a:p>
          <a:p>
            <a:pPr marL="742950" lvl="1" indent="-285750" fontAlgn="t">
              <a:buFont typeface="Wingdings" panose="05000000000000000000" pitchFamily="2" charset="2"/>
              <a:buChar char="ü"/>
            </a:pPr>
            <a:r>
              <a:rPr lang="fr-FR" sz="2000" dirty="0" err="1"/>
              <a:t>Headquarters</a:t>
            </a:r>
            <a:r>
              <a:rPr lang="fr-FR" sz="2000" dirty="0"/>
              <a:t> of the West </a:t>
            </a:r>
            <a:r>
              <a:rPr lang="fr-FR" sz="2000" dirty="0" err="1"/>
              <a:t>Africa</a:t>
            </a:r>
            <a:r>
              <a:rPr lang="fr-FR" sz="2000" dirty="0"/>
              <a:t> </a:t>
            </a:r>
            <a:r>
              <a:rPr lang="fr-FR" sz="2000" dirty="0" err="1"/>
              <a:t>Economic</a:t>
            </a:r>
            <a:r>
              <a:rPr lang="fr-FR" sz="2000" dirty="0"/>
              <a:t> and </a:t>
            </a:r>
            <a:r>
              <a:rPr lang="fr-FR" sz="2000" dirty="0" err="1"/>
              <a:t>Monetary</a:t>
            </a:r>
            <a:r>
              <a:rPr lang="fr-FR" sz="2000" dirty="0"/>
              <a:t> Union</a:t>
            </a:r>
            <a:r>
              <a:rPr lang="fr-FR" sz="2000" i="1" dirty="0"/>
              <a:t>.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022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INVESTMENT OPPORTUNITIES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274233" y="1121019"/>
            <a:ext cx="4937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MINING 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600" dirty="0">
                <a:sym typeface="Wingdings" panose="05000000000000000000" pitchFamily="2" charset="2"/>
              </a:rPr>
              <a:t>Under-</a:t>
            </a:r>
            <a:r>
              <a:rPr lang="fr-FR" sz="1600" dirty="0" err="1">
                <a:sym typeface="Wingdings" panose="05000000000000000000" pitchFamily="2" charset="2"/>
              </a:rPr>
              <a:t>exploited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reserves</a:t>
            </a:r>
            <a:r>
              <a:rPr lang="fr-FR" sz="1600" dirty="0">
                <a:sym typeface="Wingdings" panose="05000000000000000000" pitchFamily="2" charset="2"/>
              </a:rPr>
              <a:t> and a </a:t>
            </a:r>
            <a:r>
              <a:rPr lang="fr-FR" sz="1600" dirty="0" err="1">
                <a:sym typeface="Wingdings" panose="05000000000000000000" pitchFamily="2" charset="2"/>
              </a:rPr>
              <a:t>mining</a:t>
            </a:r>
            <a:r>
              <a:rPr lang="fr-FR" sz="1600" dirty="0">
                <a:sym typeface="Wingdings" panose="05000000000000000000" pitchFamily="2" charset="2"/>
              </a:rPr>
              <a:t> code </a:t>
            </a:r>
            <a:r>
              <a:rPr lang="fr-FR" sz="1600" dirty="0" err="1">
                <a:sym typeface="Wingdings" panose="05000000000000000000" pitchFamily="2" charset="2"/>
              </a:rPr>
              <a:t>among</a:t>
            </a:r>
            <a:r>
              <a:rPr lang="fr-FR" sz="1600" dirty="0">
                <a:sym typeface="Wingdings" panose="05000000000000000000" pitchFamily="2" charset="2"/>
              </a:rPr>
              <a:t> the </a:t>
            </a:r>
            <a:r>
              <a:rPr lang="fr-FR" sz="1600" dirty="0" err="1">
                <a:sym typeface="Wingdings" panose="05000000000000000000" pitchFamily="2" charset="2"/>
              </a:rPr>
              <a:t>most</a:t>
            </a:r>
            <a:r>
              <a:rPr lang="fr-FR" sz="1600" dirty="0">
                <a:sym typeface="Wingdings" panose="05000000000000000000" pitchFamily="2" charset="2"/>
              </a:rPr>
              <a:t> attractive in </a:t>
            </a:r>
            <a:r>
              <a:rPr lang="fr-FR" sz="1600" dirty="0" err="1">
                <a:sym typeface="Wingdings" panose="05000000000000000000" pitchFamily="2" charset="2"/>
              </a:rPr>
              <a:t>Africa</a:t>
            </a:r>
            <a:r>
              <a:rPr lang="fr-FR" sz="1600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Development of the mining sector is recent (2008) but its growth has been spectacular (46 tons in 2017);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In addition to the 11 mines in operation and others under construction, there are unexploited reserves of manganese, zinc, copper, limestone, phosphates, and bauxite;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Member of EITI since 2008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A4088-A2E8-41B0-9570-90D400749B2E}"/>
              </a:ext>
            </a:extLst>
          </p:cNvPr>
          <p:cNvSpPr txBox="1"/>
          <p:nvPr/>
        </p:nvSpPr>
        <p:spPr>
          <a:xfrm>
            <a:off x="5436781" y="3752106"/>
            <a:ext cx="6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FR" sz="1600" b="1" i="1" dirty="0">
              <a:solidFill>
                <a:srgbClr val="FFC000"/>
              </a:solidFill>
            </a:endParaRPr>
          </a:p>
          <a:p>
            <a:pPr lvl="0"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TRANSPORTATION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just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600" dirty="0">
                <a:sym typeface="Wingdings" panose="05000000000000000000" pitchFamily="2" charset="2"/>
              </a:rPr>
              <a:t>Attractive </a:t>
            </a:r>
            <a:r>
              <a:rPr lang="fr-FR" sz="1600" dirty="0" err="1">
                <a:sym typeface="Wingdings" panose="05000000000000000000" pitchFamily="2" charset="2"/>
              </a:rPr>
              <a:t>space</a:t>
            </a:r>
            <a:r>
              <a:rPr lang="fr-FR" sz="1600" dirty="0">
                <a:sym typeface="Wingdings" panose="05000000000000000000" pitchFamily="2" charset="2"/>
              </a:rPr>
              <a:t> for </a:t>
            </a:r>
            <a:r>
              <a:rPr lang="fr-FR" sz="1600" dirty="0" err="1">
                <a:sym typeface="Wingdings" panose="05000000000000000000" pitchFamily="2" charset="2"/>
              </a:rPr>
              <a:t>greater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private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sector</a:t>
            </a:r>
            <a:r>
              <a:rPr lang="fr-FR" sz="1600" dirty="0">
                <a:sym typeface="Wingdings" panose="05000000000000000000" pitchFamily="2" charset="2"/>
              </a:rPr>
              <a:t> participation in the transport </a:t>
            </a:r>
            <a:r>
              <a:rPr lang="fr-FR" sz="1600" dirty="0" err="1">
                <a:sym typeface="Wingdings" panose="05000000000000000000" pitchFamily="2" charset="2"/>
              </a:rPr>
              <a:t>sector</a:t>
            </a:r>
            <a:endParaRPr lang="fr-F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Construction of the rail link between </a:t>
            </a:r>
            <a:r>
              <a:rPr lang="en-CA" sz="1600" dirty="0" err="1"/>
              <a:t>Tambao</a:t>
            </a:r>
            <a:r>
              <a:rPr lang="en-CA" sz="1600" dirty="0"/>
              <a:t> (manganese reserves) and Ouagadougou via Kaya and Dori 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Construction and management of a new international airport at Ouagadougou-</a:t>
            </a:r>
            <a:r>
              <a:rPr lang="en-CA" sz="1600" dirty="0" err="1"/>
              <a:t>Donsin</a:t>
            </a:r>
            <a:r>
              <a:rPr lang="en-CA" sz="1600" dirty="0"/>
              <a:t> 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Creation of a dry port in Ouagadougou;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Management concession for the services at all international airports in the country. </a:t>
            </a:r>
          </a:p>
        </p:txBody>
      </p:sp>
      <p:pic>
        <p:nvPicPr>
          <p:cNvPr id="10" name="Image 9" descr="http://news.aOuaga.com/img_photos/L/o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4" y="3702318"/>
            <a:ext cx="4937848" cy="29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7C526-4632-435F-BF07-F5FB8F067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90" y="1494572"/>
            <a:ext cx="6047653" cy="25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212377" y="1381214"/>
            <a:ext cx="5422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ENERGY</a:t>
            </a:r>
          </a:p>
          <a:p>
            <a:pPr algn="ctr"/>
            <a:endParaRPr lang="fr-FR" sz="1400" b="1" dirty="0">
              <a:solidFill>
                <a:srgbClr val="FFC000"/>
              </a:solidFill>
            </a:endParaRPr>
          </a:p>
          <a:p>
            <a:pPr algn="just"/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en-CA" sz="1600" dirty="0"/>
              <a:t> Solar power resources with radiation of 5.5 </a:t>
            </a:r>
            <a:r>
              <a:rPr lang="en-CA" sz="1600" dirty="0" err="1"/>
              <a:t>KwH</a:t>
            </a:r>
            <a:r>
              <a:rPr lang="en-CA" sz="1600" dirty="0"/>
              <a:t> per square meter and per day in the context of total liberalization of the power generation sub-sector; </a:t>
            </a:r>
          </a:p>
          <a:p>
            <a:pPr lvl="0"/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en-CA" sz="1600" dirty="0"/>
              <a:t>Need to diversify the energy mix while expanding regional interconnections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Construction and exploitation of large-scale power plants (notably solar and thermal);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Creation of assembly units for photovoltaic modules;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CA" sz="1600" dirty="0"/>
              <a:t>Construction of oil pipeline between </a:t>
            </a:r>
            <a:r>
              <a:rPr lang="en-CA" sz="1600" dirty="0" err="1"/>
              <a:t>Ferkessédougou</a:t>
            </a:r>
            <a:r>
              <a:rPr lang="en-CA" sz="1600" dirty="0"/>
              <a:t> (Côte d'Ivoire) and Ouagadougou.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A2776-0E2A-409C-95C1-46E20EDB5534}"/>
              </a:ext>
            </a:extLst>
          </p:cNvPr>
          <p:cNvSpPr/>
          <p:nvPr/>
        </p:nvSpPr>
        <p:spPr>
          <a:xfrm>
            <a:off x="6247417" y="1381214"/>
            <a:ext cx="5666096" cy="168950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THE ZAGTOULI SOLAR POWER PLANT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Construction of a solar power plant of 33 </a:t>
            </a:r>
            <a:r>
              <a:rPr lang="en-CA" sz="1600" dirty="0" err="1"/>
              <a:t>MWc</a:t>
            </a:r>
            <a:r>
              <a:rPr lang="en-CA" sz="1600" dirty="0"/>
              <a:t> at </a:t>
            </a:r>
            <a:r>
              <a:rPr lang="en-CA" sz="1600" dirty="0" err="1"/>
              <a:t>Zagtouli</a:t>
            </a:r>
            <a:r>
              <a:rPr lang="en-CA" sz="1600" dirty="0"/>
              <a:t> was the first experience with diversifying the sources of electricity generation in Burkina Faso;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The extension project will increase production by 22.5 </a:t>
            </a:r>
            <a:r>
              <a:rPr lang="en-CA" sz="1600" dirty="0" err="1"/>
              <a:t>MWc</a:t>
            </a:r>
            <a:r>
              <a:rPr lang="en-CA" sz="1600" dirty="0"/>
              <a:t>  while improving the national energy mix.</a:t>
            </a:r>
          </a:p>
        </p:txBody>
      </p:sp>
      <p:pic>
        <p:nvPicPr>
          <p:cNvPr id="11" name="Image 24">
            <a:extLst>
              <a:ext uri="{FF2B5EF4-FFF2-40B4-BE49-F238E27FC236}">
                <a16:creationId xmlns:a16="http://schemas.microsoft.com/office/drawing/2014/main" id="{E0C48152-B537-4434-B3F1-5972A6A22E6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17" y="3264339"/>
            <a:ext cx="5666096" cy="2856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7A9A81-CA7E-4783-9B90-7A7665CD1343}"/>
              </a:ext>
            </a:extLst>
          </p:cNvPr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INVESTMENT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31796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11049B-3F4C-4637-B0C4-C44713668DBE}"/>
              </a:ext>
            </a:extLst>
          </p:cNvPr>
          <p:cNvSpPr txBox="1"/>
          <p:nvPr/>
        </p:nvSpPr>
        <p:spPr>
          <a:xfrm>
            <a:off x="106187" y="1047513"/>
            <a:ext cx="631587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AGRO-INDUSTRY</a:t>
            </a:r>
          </a:p>
          <a:p>
            <a:pPr algn="ctr"/>
            <a:endParaRPr lang="fr-FR" sz="1400" b="1" dirty="0">
              <a:solidFill>
                <a:srgbClr val="FFC00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r>
              <a:rPr lang="en-CA" sz="1600" dirty="0"/>
              <a:t>A leader in the production of cotton, sesame, and meat; good potential in fruit and vegetables;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CA" sz="1600" dirty="0"/>
              <a:t>Presence of specialized institutions;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Transformation of cotton (spinning, textiles, clothing), agricultural marketing, and the existence of special economic zones offer attractive investment opportunities.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Creation of industrial units for the manufacture and assembly of agricultural equipment (tractors, power tillers), and the transformation of agricultural products and bi-products; 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Installation and operation of modern factories for the meat, milk, and other livestock products.</a:t>
            </a:r>
            <a:endParaRPr lang="en-CA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Two </a:t>
            </a:r>
            <a:r>
              <a:rPr lang="en-CA" sz="1600" dirty="0" err="1"/>
              <a:t>agropoles</a:t>
            </a:r>
            <a:r>
              <a:rPr lang="en-CA" sz="1600" dirty="0"/>
              <a:t> already being implemented in </a:t>
            </a:r>
            <a:r>
              <a:rPr lang="en-CA" sz="1600" dirty="0" err="1"/>
              <a:t>Sourou</a:t>
            </a:r>
            <a:r>
              <a:rPr lang="en-CA" sz="1600" dirty="0"/>
              <a:t> and </a:t>
            </a:r>
            <a:r>
              <a:rPr lang="en-CA" sz="1600" dirty="0" err="1"/>
              <a:t>Samendéni</a:t>
            </a:r>
            <a:r>
              <a:rPr lang="en-CA" sz="1600" dirty="0"/>
              <a:t>, in addition to the one at </a:t>
            </a:r>
            <a:r>
              <a:rPr lang="en-CA" sz="1600" dirty="0" err="1"/>
              <a:t>Bagré</a:t>
            </a:r>
            <a:r>
              <a:rPr lang="en-CA" sz="1600" dirty="0"/>
              <a:t> (</a:t>
            </a:r>
            <a:r>
              <a:rPr lang="en-CA" sz="1600" dirty="0" err="1"/>
              <a:t>Bagrépole</a:t>
            </a:r>
            <a:r>
              <a:rPr lang="en-CA" sz="1600" dirty="0"/>
              <a:t>) to increase and diversify agricultural production and improve food security for the local population 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 Development of two special economic zones at Ouagadougou and </a:t>
            </a:r>
            <a:r>
              <a:rPr lang="en-CA" sz="1600" dirty="0" err="1"/>
              <a:t>Bobo-Dioulasso</a:t>
            </a:r>
            <a:r>
              <a:rPr lang="en-CA" sz="1600" dirty="0"/>
              <a:t> ;</a:t>
            </a:r>
          </a:p>
          <a:p>
            <a:pPr lvl="0"/>
            <a:endParaRPr lang="en-CA" sz="1600" dirty="0"/>
          </a:p>
          <a:p>
            <a:pPr marL="285750" indent="-285750">
              <a:buFont typeface="Wingdings" pitchFamily="2" charset="2"/>
              <a:buChar char="ü"/>
            </a:pPr>
            <a:endParaRPr lang="en-CA" sz="1600" dirty="0"/>
          </a:p>
          <a:p>
            <a:pPr marL="285750" indent="-285750">
              <a:buFont typeface="Wingdings" pitchFamily="2" charset="2"/>
              <a:buChar char="ü"/>
            </a:pPr>
            <a:endParaRPr lang="en-CA" sz="1600" dirty="0"/>
          </a:p>
          <a:p>
            <a:pPr marL="285750" indent="-285750">
              <a:buFont typeface="Wingdings" pitchFamily="2" charset="2"/>
              <a:buChar char="ü"/>
            </a:pPr>
            <a:endParaRPr lang="en-CA" sz="1600" dirty="0"/>
          </a:p>
          <a:p>
            <a:pPr lvl="0"/>
            <a:r>
              <a:rPr lang="en-CA" sz="1600" dirty="0"/>
              <a:t> </a:t>
            </a:r>
            <a:endParaRPr lang="en-CA" dirty="0"/>
          </a:p>
          <a:p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EB882-54A7-4D93-BB45-4CEA4A6E43CE}"/>
              </a:ext>
            </a:extLst>
          </p:cNvPr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INVESTMENT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0D428-ED44-4AED-8D2C-A10D2052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95" y="1526102"/>
            <a:ext cx="5397938" cy="42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74233" y="1068777"/>
            <a:ext cx="11757120" cy="0"/>
          </a:xfrm>
          <a:prstGeom prst="line">
            <a:avLst/>
          </a:prstGeom>
          <a:ln w="19050">
            <a:solidFill>
              <a:srgbClr val="02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B4953D-F58D-4B39-AAA4-ED7DE5F0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41" y="0"/>
            <a:ext cx="80527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214C2-6A6D-48FF-A8C1-48DFEE9F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" y="0"/>
            <a:ext cx="13716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FD0A6F-E018-4E5F-9950-0BAB839E7E1C}"/>
              </a:ext>
            </a:extLst>
          </p:cNvPr>
          <p:cNvSpPr/>
          <p:nvPr/>
        </p:nvSpPr>
        <p:spPr>
          <a:xfrm>
            <a:off x="1241085" y="359567"/>
            <a:ext cx="93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INVESTMENT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90F6E-C2A1-4D99-BF20-3BF61748993E}"/>
              </a:ext>
            </a:extLst>
          </p:cNvPr>
          <p:cNvSpPr txBox="1"/>
          <p:nvPr/>
        </p:nvSpPr>
        <p:spPr>
          <a:xfrm>
            <a:off x="6391499" y="1144809"/>
            <a:ext cx="55098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i="1" dirty="0">
              <a:solidFill>
                <a:schemeClr val="accent4"/>
              </a:solidFill>
            </a:endParaRPr>
          </a:p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INFORMATION AND COMMUNICATION TECHNOLOGY</a:t>
            </a:r>
          </a:p>
          <a:p>
            <a:pPr algn="ctr"/>
            <a:endParaRPr lang="fr-FR" sz="1400" b="1" i="1" dirty="0">
              <a:solidFill>
                <a:schemeClr val="accent4"/>
              </a:solidFill>
            </a:endParaRPr>
          </a:p>
          <a:p>
            <a:pPr algn="just"/>
            <a:r>
              <a:rPr lang="fr-FR" sz="1600" dirty="0">
                <a:sym typeface="Wingdings" panose="05000000000000000000" pitchFamily="2" charset="2"/>
              </a:rPr>
              <a:t> 85% of the population </a:t>
            </a:r>
            <a:r>
              <a:rPr lang="fr-FR" sz="1600" dirty="0" err="1">
                <a:sym typeface="Wingdings" panose="05000000000000000000" pitchFamily="2" charset="2"/>
              </a:rPr>
              <a:t>own</a:t>
            </a:r>
            <a:r>
              <a:rPr lang="fr-FR" sz="1600" dirty="0">
                <a:sym typeface="Wingdings" panose="05000000000000000000" pitchFamily="2" charset="2"/>
              </a:rPr>
              <a:t> a mobile phone but </a:t>
            </a:r>
            <a:r>
              <a:rPr lang="fr-FR" sz="1600" dirty="0" err="1">
                <a:sym typeface="Wingdings" panose="05000000000000000000" pitchFamily="2" charset="2"/>
              </a:rPr>
              <a:t>only</a:t>
            </a:r>
            <a:r>
              <a:rPr lang="fr-FR" sz="1600" dirty="0">
                <a:sym typeface="Wingdings" panose="05000000000000000000" pitchFamily="2" charset="2"/>
              </a:rPr>
              <a:t> a few have </a:t>
            </a:r>
            <a:r>
              <a:rPr lang="fr-FR" sz="1600" dirty="0" err="1">
                <a:sym typeface="Wingdings" panose="05000000000000000000" pitchFamily="2" charset="2"/>
              </a:rPr>
              <a:t>access</a:t>
            </a:r>
            <a:r>
              <a:rPr lang="fr-FR" sz="1600" dirty="0">
                <a:sym typeface="Wingdings" panose="05000000000000000000" pitchFamily="2" charset="2"/>
              </a:rPr>
              <a:t> to high-speed internet; the network </a:t>
            </a:r>
            <a:r>
              <a:rPr lang="fr-FR" sz="1600" dirty="0" err="1">
                <a:sym typeface="Wingdings" panose="05000000000000000000" pitchFamily="2" charset="2"/>
              </a:rPr>
              <a:t>needs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improvement</a:t>
            </a:r>
            <a:r>
              <a:rPr lang="fr-FR" sz="1600" dirty="0">
                <a:sym typeface="Wingdings" panose="05000000000000000000" pitchFamily="2" charset="2"/>
              </a:rPr>
              <a:t> and computer </a:t>
            </a:r>
            <a:r>
              <a:rPr lang="fr-FR" sz="1600" dirty="0" err="1">
                <a:sym typeface="Wingdings" panose="05000000000000000000" pitchFamily="2" charset="2"/>
              </a:rPr>
              <a:t>skills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need</a:t>
            </a:r>
            <a:r>
              <a:rPr lang="fr-FR" sz="1600" dirty="0">
                <a:sym typeface="Wingdings" panose="05000000000000000000" pitchFamily="2" charset="2"/>
              </a:rPr>
              <a:t> to </a:t>
            </a:r>
            <a:r>
              <a:rPr lang="fr-FR" sz="1600" dirty="0" err="1">
                <a:sym typeface="Wingdings" panose="05000000000000000000" pitchFamily="2" charset="2"/>
              </a:rPr>
              <a:t>be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developed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(2017)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Expansion of fiber optic network and cell phone towers;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Creation of a virtual university and establishment of 13 digital centers in the regions 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sz="1600" dirty="0"/>
              <a:t>Establishment of technopoles and </a:t>
            </a:r>
            <a:r>
              <a:rPr lang="fr-FR" sz="1600" dirty="0" err="1"/>
              <a:t>incubators</a:t>
            </a:r>
            <a:r>
              <a:rPr lang="fr-FR" sz="1600" dirty="0"/>
              <a:t> ( over xx </a:t>
            </a:r>
            <a:r>
              <a:rPr lang="fr-FR" sz="1600" dirty="0" err="1"/>
              <a:t>year</a:t>
            </a:r>
            <a:r>
              <a:rPr lang="fr-FR" sz="1600" dirty="0"/>
              <a:t>)</a:t>
            </a:r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7 </a:t>
            </a:r>
            <a:r>
              <a:rPr lang="fr-FR" sz="1600" dirty="0" err="1"/>
              <a:t>university</a:t>
            </a:r>
            <a:r>
              <a:rPr lang="fr-FR" sz="1600" dirty="0"/>
              <a:t> technopoles ;</a:t>
            </a:r>
            <a:endParaRPr lang="en-CA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3 technopoles for pharmaceuticals, agri-business, and energy;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One ICT technopole at Ouagadougou;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CA" sz="1600" dirty="0"/>
              <a:t>Development of e-health and e-agriculture;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sz="1600" dirty="0" err="1"/>
              <a:t>Development</a:t>
            </a:r>
            <a:r>
              <a:rPr lang="fr-FR" sz="1600" dirty="0"/>
              <a:t> of mobile </a:t>
            </a:r>
            <a:r>
              <a:rPr lang="fr-FR" sz="1600" dirty="0" err="1"/>
              <a:t>banking</a:t>
            </a:r>
            <a:r>
              <a:rPr lang="fr-FR" sz="1600" dirty="0"/>
              <a:t>.</a:t>
            </a:r>
            <a:endParaRPr lang="en-CA" sz="1600" dirty="0"/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fr-FR" sz="1400" dirty="0"/>
          </a:p>
        </p:txBody>
      </p:sp>
      <p:pic>
        <p:nvPicPr>
          <p:cNvPr id="8" name="Image 7" descr="Résultat de recherche d'images pour &quot;image de pylone au Burkina Faso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0" y="1359608"/>
            <a:ext cx="5629536" cy="4716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83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1211</Words>
  <Application>Microsoft Office PowerPoint</Application>
  <PresentationFormat>Widescreen</PresentationFormat>
  <Paragraphs>203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45 Book</vt:lpstr>
      <vt:lpstr>Avenir 55 Roman</vt:lpstr>
      <vt:lpstr>Calibri</vt:lpstr>
      <vt:lpstr>Calibri body</vt:lpstr>
      <vt:lpstr>Calibri Light</vt:lpstr>
      <vt:lpstr>Garamond</vt:lpstr>
      <vt:lpstr>Times New Roman</vt:lpstr>
      <vt:lpstr>Wingdings</vt:lpstr>
      <vt:lpstr>Office Theme</vt:lpstr>
      <vt:lpstr>TRANSFORMING BURKINA FASO INTO A CENTER OF AGRICULTURAL AND MINING PRODUCTION AND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[COUNTRY NAME]</dc:title>
  <dc:creator>Omowunmi Ladipo</dc:creator>
  <cp:lastModifiedBy>Inoussa De Youba Ouedraogo</cp:lastModifiedBy>
  <cp:revision>338</cp:revision>
  <cp:lastPrinted>2018-06-01T19:36:03Z</cp:lastPrinted>
  <dcterms:created xsi:type="dcterms:W3CDTF">2017-05-01T22:02:11Z</dcterms:created>
  <dcterms:modified xsi:type="dcterms:W3CDTF">2018-06-04T17:45:22Z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