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2" r:id="rId3"/>
  </p:sldMasterIdLst>
  <p:notesMasterIdLst>
    <p:notesMasterId r:id="rId27"/>
  </p:notesMasterIdLst>
  <p:sldIdLst>
    <p:sldId id="1690" r:id="rId4"/>
    <p:sldId id="1677" r:id="rId5"/>
    <p:sldId id="1692" r:id="rId6"/>
    <p:sldId id="1694" r:id="rId7"/>
    <p:sldId id="1695" r:id="rId8"/>
    <p:sldId id="1671" r:id="rId9"/>
    <p:sldId id="1696" r:id="rId10"/>
    <p:sldId id="1685" r:id="rId11"/>
    <p:sldId id="1686" r:id="rId12"/>
    <p:sldId id="1687" r:id="rId13"/>
    <p:sldId id="1688" r:id="rId14"/>
    <p:sldId id="1697" r:id="rId15"/>
    <p:sldId id="1693" r:id="rId16"/>
    <p:sldId id="1257" r:id="rId17"/>
    <p:sldId id="1269" r:id="rId18"/>
    <p:sldId id="1256" r:id="rId19"/>
    <p:sldId id="1270" r:id="rId20"/>
    <p:sldId id="1255" r:id="rId21"/>
    <p:sldId id="1271" r:id="rId22"/>
    <p:sldId id="1267" r:id="rId23"/>
    <p:sldId id="1272" r:id="rId24"/>
    <p:sldId id="1260" r:id="rId25"/>
    <p:sldId id="1273" r:id="rId26"/>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ungu, Deborah" initials="CD" lastIdx="1" clrIdx="0">
    <p:extLst>
      <p:ext uri="{19B8F6BF-5375-455C-9EA6-DF929625EA0E}">
        <p15:presenceInfo xmlns:p15="http://schemas.microsoft.com/office/powerpoint/2012/main" userId="S-1-5-21-2133556540-1006569411-724182803-81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99" autoAdjust="0"/>
    <p:restoredTop sz="69796" autoAdjust="0"/>
  </p:normalViewPr>
  <p:slideViewPr>
    <p:cSldViewPr snapToGrid="0">
      <p:cViewPr varScale="1">
        <p:scale>
          <a:sx n="53" d="100"/>
          <a:sy n="53" d="100"/>
        </p:scale>
        <p:origin x="1200"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381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C9E873-0C52-4BB7-A855-CB345885F851}" type="doc">
      <dgm:prSet loTypeId="urn:microsoft.com/office/officeart/2005/8/layout/venn1" loCatId="relationship" qsTypeId="urn:microsoft.com/office/officeart/2005/8/quickstyle/simple1" qsCatId="simple" csTypeId="urn:microsoft.com/office/officeart/2005/8/colors/colorful2" csCatId="colorful" phldr="1"/>
      <dgm:spPr/>
    </dgm:pt>
    <dgm:pt modelId="{8C1BC0E1-246F-4FC3-A4B4-4AA3D9925DEC}">
      <dgm:prSet phldrT="[Text]"/>
      <dgm:spPr/>
      <dgm:t>
        <a:bodyPr/>
        <a:lstStyle/>
        <a:p>
          <a:r>
            <a:rPr lang="en-US" b="1" dirty="0">
              <a:solidFill>
                <a:schemeClr val="bg1"/>
              </a:solidFill>
            </a:rPr>
            <a:t>Understand Disruptive Technologies</a:t>
          </a:r>
        </a:p>
      </dgm:t>
    </dgm:pt>
    <dgm:pt modelId="{0512B321-402C-4802-B66E-8B1554469850}" type="parTrans" cxnId="{4921FC61-CF9B-4544-891A-12374604BE89}">
      <dgm:prSet/>
      <dgm:spPr/>
      <dgm:t>
        <a:bodyPr/>
        <a:lstStyle/>
        <a:p>
          <a:endParaRPr lang="en-US"/>
        </a:p>
      </dgm:t>
    </dgm:pt>
    <dgm:pt modelId="{AA5967F8-75EE-45C0-9C3E-6BA26DEEC7A1}" type="sibTrans" cxnId="{4921FC61-CF9B-4544-891A-12374604BE89}">
      <dgm:prSet/>
      <dgm:spPr/>
      <dgm:t>
        <a:bodyPr/>
        <a:lstStyle/>
        <a:p>
          <a:endParaRPr lang="en-US"/>
        </a:p>
      </dgm:t>
    </dgm:pt>
    <dgm:pt modelId="{1F8A0460-BE01-4578-803B-D1F65BDAE8BF}">
      <dgm:prSet phldrT="[Text]"/>
      <dgm:spPr/>
      <dgm:t>
        <a:bodyPr/>
        <a:lstStyle/>
        <a:p>
          <a:r>
            <a:rPr lang="en-US" b="1" dirty="0">
              <a:solidFill>
                <a:schemeClr val="bg1"/>
              </a:solidFill>
            </a:rPr>
            <a:t>Measure Digital Connectivity</a:t>
          </a:r>
        </a:p>
      </dgm:t>
    </dgm:pt>
    <dgm:pt modelId="{C2793616-8767-477B-9B35-104EED96AB01}" type="parTrans" cxnId="{4935F86B-285B-44B9-AAD2-E87D1F58622B}">
      <dgm:prSet/>
      <dgm:spPr/>
      <dgm:t>
        <a:bodyPr/>
        <a:lstStyle/>
        <a:p>
          <a:endParaRPr lang="en-US"/>
        </a:p>
      </dgm:t>
    </dgm:pt>
    <dgm:pt modelId="{28613484-2A41-4176-9023-40620D9E839E}" type="sibTrans" cxnId="{4935F86B-285B-44B9-AAD2-E87D1F58622B}">
      <dgm:prSet/>
      <dgm:spPr/>
      <dgm:t>
        <a:bodyPr/>
        <a:lstStyle/>
        <a:p>
          <a:endParaRPr lang="en-US"/>
        </a:p>
      </dgm:t>
    </dgm:pt>
    <dgm:pt modelId="{A315DCD4-87B2-42C9-969A-88232F0FEF06}">
      <dgm:prSet phldrT="[Text]"/>
      <dgm:spPr/>
      <dgm:t>
        <a:bodyPr/>
        <a:lstStyle/>
        <a:p>
          <a:r>
            <a:rPr lang="en-US" b="1" dirty="0">
              <a:solidFill>
                <a:schemeClr val="bg1"/>
              </a:solidFill>
            </a:rPr>
            <a:t>Consider </a:t>
          </a:r>
        </a:p>
        <a:p>
          <a:r>
            <a:rPr lang="en-US" b="1" dirty="0">
              <a:solidFill>
                <a:schemeClr val="bg1"/>
              </a:solidFill>
            </a:rPr>
            <a:t>4 Digital Building Blocks</a:t>
          </a:r>
        </a:p>
      </dgm:t>
    </dgm:pt>
    <dgm:pt modelId="{E8708ABC-2E51-4BA2-8886-41081FF7FC2A}" type="parTrans" cxnId="{9704E154-6E69-48EE-9335-106370C78AA9}">
      <dgm:prSet/>
      <dgm:spPr/>
      <dgm:t>
        <a:bodyPr/>
        <a:lstStyle/>
        <a:p>
          <a:endParaRPr lang="en-US"/>
        </a:p>
      </dgm:t>
    </dgm:pt>
    <dgm:pt modelId="{CBC4C0DF-DEA7-45FD-AA78-FA4BF87312A5}" type="sibTrans" cxnId="{9704E154-6E69-48EE-9335-106370C78AA9}">
      <dgm:prSet/>
      <dgm:spPr/>
      <dgm:t>
        <a:bodyPr/>
        <a:lstStyle/>
        <a:p>
          <a:endParaRPr lang="en-US"/>
        </a:p>
      </dgm:t>
    </dgm:pt>
    <dgm:pt modelId="{7E44A1B3-9AB5-4860-B138-CACFA1ECB198}" type="pres">
      <dgm:prSet presAssocID="{9FC9E873-0C52-4BB7-A855-CB345885F851}" presName="compositeShape" presStyleCnt="0">
        <dgm:presLayoutVars>
          <dgm:chMax val="7"/>
          <dgm:dir/>
          <dgm:resizeHandles val="exact"/>
        </dgm:presLayoutVars>
      </dgm:prSet>
      <dgm:spPr/>
    </dgm:pt>
    <dgm:pt modelId="{49CA09F5-5C7E-4493-91B2-5674D5783724}" type="pres">
      <dgm:prSet presAssocID="{8C1BC0E1-246F-4FC3-A4B4-4AA3D9925DEC}" presName="circ1" presStyleLbl="vennNode1" presStyleIdx="0" presStyleCnt="3"/>
      <dgm:spPr/>
    </dgm:pt>
    <dgm:pt modelId="{2814EE58-D551-4F22-9476-B40C2D4D4C5A}" type="pres">
      <dgm:prSet presAssocID="{8C1BC0E1-246F-4FC3-A4B4-4AA3D9925DEC}" presName="circ1Tx" presStyleLbl="revTx" presStyleIdx="0" presStyleCnt="0">
        <dgm:presLayoutVars>
          <dgm:chMax val="0"/>
          <dgm:chPref val="0"/>
          <dgm:bulletEnabled val="1"/>
        </dgm:presLayoutVars>
      </dgm:prSet>
      <dgm:spPr/>
    </dgm:pt>
    <dgm:pt modelId="{087D02B1-71B2-4CC3-9F6A-3EEA22F0E7CB}" type="pres">
      <dgm:prSet presAssocID="{1F8A0460-BE01-4578-803B-D1F65BDAE8BF}" presName="circ2" presStyleLbl="vennNode1" presStyleIdx="1" presStyleCnt="3"/>
      <dgm:spPr/>
    </dgm:pt>
    <dgm:pt modelId="{1AD6C17D-6A72-4E3A-8E28-FECA48DD5BF9}" type="pres">
      <dgm:prSet presAssocID="{1F8A0460-BE01-4578-803B-D1F65BDAE8BF}" presName="circ2Tx" presStyleLbl="revTx" presStyleIdx="0" presStyleCnt="0">
        <dgm:presLayoutVars>
          <dgm:chMax val="0"/>
          <dgm:chPref val="0"/>
          <dgm:bulletEnabled val="1"/>
        </dgm:presLayoutVars>
      </dgm:prSet>
      <dgm:spPr/>
    </dgm:pt>
    <dgm:pt modelId="{392A7424-61E1-42DA-80AC-6B78408AA450}" type="pres">
      <dgm:prSet presAssocID="{A315DCD4-87B2-42C9-969A-88232F0FEF06}" presName="circ3" presStyleLbl="vennNode1" presStyleIdx="2" presStyleCnt="3"/>
      <dgm:spPr/>
    </dgm:pt>
    <dgm:pt modelId="{D8073E6C-641E-4E10-A04D-9EDB540387AF}" type="pres">
      <dgm:prSet presAssocID="{A315DCD4-87B2-42C9-969A-88232F0FEF06}" presName="circ3Tx" presStyleLbl="revTx" presStyleIdx="0" presStyleCnt="0">
        <dgm:presLayoutVars>
          <dgm:chMax val="0"/>
          <dgm:chPref val="0"/>
          <dgm:bulletEnabled val="1"/>
        </dgm:presLayoutVars>
      </dgm:prSet>
      <dgm:spPr/>
    </dgm:pt>
  </dgm:ptLst>
  <dgm:cxnLst>
    <dgm:cxn modelId="{5CFE9919-890A-45B0-871D-48ACA8F09426}" type="presOf" srcId="{1F8A0460-BE01-4578-803B-D1F65BDAE8BF}" destId="{1AD6C17D-6A72-4E3A-8E28-FECA48DD5BF9}" srcOrd="1" destOrd="0" presId="urn:microsoft.com/office/officeart/2005/8/layout/venn1"/>
    <dgm:cxn modelId="{F48E3B29-5E97-406E-AED7-0686A0BC67D7}" type="presOf" srcId="{8C1BC0E1-246F-4FC3-A4B4-4AA3D9925DEC}" destId="{2814EE58-D551-4F22-9476-B40C2D4D4C5A}" srcOrd="1" destOrd="0" presId="urn:microsoft.com/office/officeart/2005/8/layout/venn1"/>
    <dgm:cxn modelId="{4921FC61-CF9B-4544-891A-12374604BE89}" srcId="{9FC9E873-0C52-4BB7-A855-CB345885F851}" destId="{8C1BC0E1-246F-4FC3-A4B4-4AA3D9925DEC}" srcOrd="0" destOrd="0" parTransId="{0512B321-402C-4802-B66E-8B1554469850}" sibTransId="{AA5967F8-75EE-45C0-9C3E-6BA26DEEC7A1}"/>
    <dgm:cxn modelId="{4935F86B-285B-44B9-AAD2-E87D1F58622B}" srcId="{9FC9E873-0C52-4BB7-A855-CB345885F851}" destId="{1F8A0460-BE01-4578-803B-D1F65BDAE8BF}" srcOrd="1" destOrd="0" parTransId="{C2793616-8767-477B-9B35-104EED96AB01}" sibTransId="{28613484-2A41-4176-9023-40620D9E839E}"/>
    <dgm:cxn modelId="{01C2B570-A0B0-4CC9-B247-687FD50BCA1A}" type="presOf" srcId="{1F8A0460-BE01-4578-803B-D1F65BDAE8BF}" destId="{087D02B1-71B2-4CC3-9F6A-3EEA22F0E7CB}" srcOrd="0" destOrd="0" presId="urn:microsoft.com/office/officeart/2005/8/layout/venn1"/>
    <dgm:cxn modelId="{9704E154-6E69-48EE-9335-106370C78AA9}" srcId="{9FC9E873-0C52-4BB7-A855-CB345885F851}" destId="{A315DCD4-87B2-42C9-969A-88232F0FEF06}" srcOrd="2" destOrd="0" parTransId="{E8708ABC-2E51-4BA2-8886-41081FF7FC2A}" sibTransId="{CBC4C0DF-DEA7-45FD-AA78-FA4BF87312A5}"/>
    <dgm:cxn modelId="{0E4AEA8F-FE52-47B4-A7DB-43908E2A9583}" type="presOf" srcId="{9FC9E873-0C52-4BB7-A855-CB345885F851}" destId="{7E44A1B3-9AB5-4860-B138-CACFA1ECB198}" srcOrd="0" destOrd="0" presId="urn:microsoft.com/office/officeart/2005/8/layout/venn1"/>
    <dgm:cxn modelId="{1A11F796-E336-4C12-93ED-8D093427F493}" type="presOf" srcId="{8C1BC0E1-246F-4FC3-A4B4-4AA3D9925DEC}" destId="{49CA09F5-5C7E-4493-91B2-5674D5783724}" srcOrd="0" destOrd="0" presId="urn:microsoft.com/office/officeart/2005/8/layout/venn1"/>
    <dgm:cxn modelId="{DC19F3B9-0B04-4276-A779-5488CF2399A4}" type="presOf" srcId="{A315DCD4-87B2-42C9-969A-88232F0FEF06}" destId="{D8073E6C-641E-4E10-A04D-9EDB540387AF}" srcOrd="1" destOrd="0" presId="urn:microsoft.com/office/officeart/2005/8/layout/venn1"/>
    <dgm:cxn modelId="{5D7251DC-9A84-493D-83CF-16C876B3F87C}" type="presOf" srcId="{A315DCD4-87B2-42C9-969A-88232F0FEF06}" destId="{392A7424-61E1-42DA-80AC-6B78408AA450}" srcOrd="0" destOrd="0" presId="urn:microsoft.com/office/officeart/2005/8/layout/venn1"/>
    <dgm:cxn modelId="{CDCC9417-3CD0-4E67-B63D-2A476E9AF688}" type="presParOf" srcId="{7E44A1B3-9AB5-4860-B138-CACFA1ECB198}" destId="{49CA09F5-5C7E-4493-91B2-5674D5783724}" srcOrd="0" destOrd="0" presId="urn:microsoft.com/office/officeart/2005/8/layout/venn1"/>
    <dgm:cxn modelId="{B4906CF0-B834-430A-B9EF-BB3CE627CB5A}" type="presParOf" srcId="{7E44A1B3-9AB5-4860-B138-CACFA1ECB198}" destId="{2814EE58-D551-4F22-9476-B40C2D4D4C5A}" srcOrd="1" destOrd="0" presId="urn:microsoft.com/office/officeart/2005/8/layout/venn1"/>
    <dgm:cxn modelId="{6509409E-C316-4D1A-BBAC-035683966F58}" type="presParOf" srcId="{7E44A1B3-9AB5-4860-B138-CACFA1ECB198}" destId="{087D02B1-71B2-4CC3-9F6A-3EEA22F0E7CB}" srcOrd="2" destOrd="0" presId="urn:microsoft.com/office/officeart/2005/8/layout/venn1"/>
    <dgm:cxn modelId="{39A98B88-1BDC-4FC4-B465-8FEC144E89F3}" type="presParOf" srcId="{7E44A1B3-9AB5-4860-B138-CACFA1ECB198}" destId="{1AD6C17D-6A72-4E3A-8E28-FECA48DD5BF9}" srcOrd="3" destOrd="0" presId="urn:microsoft.com/office/officeart/2005/8/layout/venn1"/>
    <dgm:cxn modelId="{0A817C4C-125D-4018-9BC9-4FCA9F5B48A9}" type="presParOf" srcId="{7E44A1B3-9AB5-4860-B138-CACFA1ECB198}" destId="{392A7424-61E1-42DA-80AC-6B78408AA450}" srcOrd="4" destOrd="0" presId="urn:microsoft.com/office/officeart/2005/8/layout/venn1"/>
    <dgm:cxn modelId="{FE45768B-6EA1-4BFE-B331-D968C14831ED}" type="presParOf" srcId="{7E44A1B3-9AB5-4860-B138-CACFA1ECB198}" destId="{D8073E6C-641E-4E10-A04D-9EDB540387AF}"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CA09F5-5C7E-4493-91B2-5674D5783724}">
      <dsp:nvSpPr>
        <dsp:cNvPr id="0" name=""/>
        <dsp:cNvSpPr/>
      </dsp:nvSpPr>
      <dsp:spPr>
        <a:xfrm>
          <a:off x="2438399" y="67733"/>
          <a:ext cx="3251200" cy="3251200"/>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bg1"/>
              </a:solidFill>
            </a:rPr>
            <a:t>Understand Disruptive Technologies</a:t>
          </a:r>
        </a:p>
      </dsp:txBody>
      <dsp:txXfrm>
        <a:off x="2871893" y="636693"/>
        <a:ext cx="2384213" cy="1463040"/>
      </dsp:txXfrm>
    </dsp:sp>
    <dsp:sp modelId="{087D02B1-71B2-4CC3-9F6A-3EEA22F0E7CB}">
      <dsp:nvSpPr>
        <dsp:cNvPr id="0" name=""/>
        <dsp:cNvSpPr/>
      </dsp:nvSpPr>
      <dsp:spPr>
        <a:xfrm>
          <a:off x="3611541" y="2099733"/>
          <a:ext cx="3251200" cy="3251200"/>
        </a:xfrm>
        <a:prstGeom prst="ellipse">
          <a:avLst/>
        </a:prstGeom>
        <a:solidFill>
          <a:schemeClr val="accent2">
            <a:alpha val="50000"/>
            <a:hueOff val="4377396"/>
            <a:satOff val="8110"/>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bg1"/>
              </a:solidFill>
            </a:rPr>
            <a:t>Measure Digital Connectivity</a:t>
          </a:r>
        </a:p>
      </dsp:txBody>
      <dsp:txXfrm>
        <a:off x="4605866" y="2939626"/>
        <a:ext cx="1950720" cy="1788160"/>
      </dsp:txXfrm>
    </dsp:sp>
    <dsp:sp modelId="{392A7424-61E1-42DA-80AC-6B78408AA450}">
      <dsp:nvSpPr>
        <dsp:cNvPr id="0" name=""/>
        <dsp:cNvSpPr/>
      </dsp:nvSpPr>
      <dsp:spPr>
        <a:xfrm>
          <a:off x="1265258" y="2099733"/>
          <a:ext cx="3251200" cy="3251200"/>
        </a:xfrm>
        <a:prstGeom prst="ellipse">
          <a:avLst/>
        </a:prstGeom>
        <a:solidFill>
          <a:schemeClr val="accent2">
            <a:alpha val="50000"/>
            <a:hueOff val="8754792"/>
            <a:satOff val="16221"/>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bg1"/>
              </a:solidFill>
            </a:rPr>
            <a:t>Consider </a:t>
          </a:r>
        </a:p>
        <a:p>
          <a:pPr marL="0" lvl="0" indent="0" algn="ctr" defTabSz="1289050">
            <a:lnSpc>
              <a:spcPct val="90000"/>
            </a:lnSpc>
            <a:spcBef>
              <a:spcPct val="0"/>
            </a:spcBef>
            <a:spcAft>
              <a:spcPct val="35000"/>
            </a:spcAft>
            <a:buNone/>
          </a:pPr>
          <a:r>
            <a:rPr lang="en-US" sz="2900" b="1" kern="1200" dirty="0">
              <a:solidFill>
                <a:schemeClr val="bg1"/>
              </a:solidFill>
            </a:rPr>
            <a:t>4 Digital Building Blocks</a:t>
          </a:r>
        </a:p>
      </dsp:txBody>
      <dsp:txXfrm>
        <a:off x="1571413" y="2939626"/>
        <a:ext cx="1950720" cy="178816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1"/>
          </a:xfrm>
          <a:prstGeom prst="rect">
            <a:avLst/>
          </a:prstGeom>
        </p:spPr>
        <p:txBody>
          <a:bodyPr vert="horz" lIns="93307" tIns="46653" rIns="93307" bIns="46653" rtlCol="0"/>
          <a:lstStyle>
            <a:lvl1pPr algn="l">
              <a:defRPr sz="1300"/>
            </a:lvl1pPr>
          </a:lstStyle>
          <a:p>
            <a:endParaRPr lang="en-US" dirty="0"/>
          </a:p>
        </p:txBody>
      </p:sp>
      <p:sp>
        <p:nvSpPr>
          <p:cNvPr id="3" name="Date Placeholder 2"/>
          <p:cNvSpPr>
            <a:spLocks noGrp="1"/>
          </p:cNvSpPr>
          <p:nvPr>
            <p:ph type="dt" idx="1"/>
          </p:nvPr>
        </p:nvSpPr>
        <p:spPr>
          <a:xfrm>
            <a:off x="3978132" y="1"/>
            <a:ext cx="3043343" cy="467071"/>
          </a:xfrm>
          <a:prstGeom prst="rect">
            <a:avLst/>
          </a:prstGeom>
        </p:spPr>
        <p:txBody>
          <a:bodyPr vert="horz" lIns="93307" tIns="46653" rIns="93307" bIns="46653" rtlCol="0"/>
          <a:lstStyle>
            <a:lvl1pPr algn="r">
              <a:defRPr sz="1300"/>
            </a:lvl1pPr>
          </a:lstStyle>
          <a:p>
            <a:fld id="{73240C5B-83BC-42D2-A3DA-86F395A8EF5A}" type="datetimeFigureOut">
              <a:rPr lang="en-US" smtClean="0"/>
              <a:t>10/14/2019</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07" tIns="46653" rIns="93307" bIns="46653" rtlCol="0" anchor="ctr"/>
          <a:lstStyle/>
          <a:p>
            <a:endParaRPr lang="en-US" dirty="0"/>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07" tIns="46653" rIns="93307" bIns="4665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7070"/>
          </a:xfrm>
          <a:prstGeom prst="rect">
            <a:avLst/>
          </a:prstGeom>
        </p:spPr>
        <p:txBody>
          <a:bodyPr vert="horz" lIns="93307" tIns="46653" rIns="93307" bIns="46653"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8132" y="8842031"/>
            <a:ext cx="3043343" cy="467070"/>
          </a:xfrm>
          <a:prstGeom prst="rect">
            <a:avLst/>
          </a:prstGeom>
        </p:spPr>
        <p:txBody>
          <a:bodyPr vert="horz" lIns="93307" tIns="46653" rIns="93307" bIns="46653" rtlCol="0" anchor="b"/>
          <a:lstStyle>
            <a:lvl1pPr algn="r">
              <a:defRPr sz="1300"/>
            </a:lvl1pPr>
          </a:lstStyle>
          <a:p>
            <a:fld id="{E329117E-CF66-46E3-9671-AEC97621FE7E}" type="slidenum">
              <a:rPr lang="en-US" smtClean="0"/>
              <a:t>‹#›</a:t>
            </a:fld>
            <a:endParaRPr lang="en-US" dirty="0"/>
          </a:p>
        </p:txBody>
      </p:sp>
    </p:spTree>
    <p:extLst>
      <p:ext uri="{BB962C8B-B14F-4D97-AF65-F5344CB8AC3E}">
        <p14:creationId xmlns:p14="http://schemas.microsoft.com/office/powerpoint/2010/main" val="3206098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My second question is: What is winning national digital strategy for LICs or any country for the future?</a:t>
            </a:r>
          </a:p>
          <a:p>
            <a:pPr lvl="0"/>
            <a:r>
              <a:rPr lang="en-US" dirty="0"/>
              <a:t>Today--given that technologies are transforming the world and impact the way we live, love, work, learn and the way we pay for everything—national strategies must embrace the new reality: </a:t>
            </a:r>
            <a:r>
              <a:rPr lang="en-US" b="1" dirty="0"/>
              <a:t>digitization</a:t>
            </a:r>
            <a:r>
              <a:rPr lang="en-US" dirty="0"/>
              <a:t>, also known as</a:t>
            </a:r>
            <a:r>
              <a:rPr lang="en-US" b="1" dirty="0"/>
              <a:t> </a:t>
            </a:r>
            <a:r>
              <a:rPr lang="en-US" dirty="0"/>
              <a:t>the “4</a:t>
            </a:r>
            <a:r>
              <a:rPr lang="en-US" baseline="30000" dirty="0"/>
              <a:t>th</a:t>
            </a:r>
            <a:r>
              <a:rPr lang="en-US" dirty="0"/>
              <a:t> industrial revolution” with winning digital strategies. </a:t>
            </a:r>
          </a:p>
          <a:p>
            <a:pPr lvl="0"/>
            <a:endParaRPr lang="en-US" dirty="0"/>
          </a:p>
          <a:p>
            <a:pPr marL="291615" indent="-291615">
              <a:buFont typeface="Arial" panose="020B0604020202020204" pitchFamily="34" charset="0"/>
              <a:buChar char="•"/>
            </a:pPr>
            <a:r>
              <a:rPr lang="en-US" dirty="0"/>
              <a:t>However, countries like mine, may cannot always conduct public sector R&amp;D to fully understand the impact of the 4</a:t>
            </a:r>
            <a:r>
              <a:rPr lang="en-US" baseline="30000" dirty="0"/>
              <a:t>th</a:t>
            </a:r>
            <a:r>
              <a:rPr lang="en-US" dirty="0"/>
              <a:t> Industrial revolution.</a:t>
            </a:r>
          </a:p>
          <a:p>
            <a:pPr marL="291615" indent="-291615">
              <a:buFont typeface="Arial" panose="020B0604020202020204" pitchFamily="34" charset="0"/>
              <a:buChar char="•"/>
            </a:pPr>
            <a:endParaRPr lang="en-US" dirty="0"/>
          </a:p>
          <a:p>
            <a:pPr marL="291615" indent="-291615">
              <a:buFont typeface="Arial" panose="020B0604020202020204" pitchFamily="34" charset="0"/>
              <a:buChar char="•"/>
            </a:pPr>
            <a:r>
              <a:rPr lang="en-US" dirty="0"/>
              <a:t>Indeed, most LICs don’t always have the resources, or the knowledge, or the human capital, or even the infrastructure to develop and adopt impactful digital strategies that maximize technology benefits and reduce/eliminate risks. </a:t>
            </a:r>
          </a:p>
          <a:p>
            <a:endParaRPr lang="en-US" dirty="0"/>
          </a:p>
          <a:p>
            <a:pPr marL="291615" indent="-291615">
              <a:buFont typeface="Arial" panose="020B0604020202020204" pitchFamily="34" charset="0"/>
              <a:buChar char="•"/>
            </a:pPr>
            <a:r>
              <a:rPr lang="en-US" dirty="0"/>
              <a:t>Nonetheless, LICs, now need to build on the successes of previous policies to ensure that the current and future generations have the education and skills they need for the fourth industrial revolution and “fit for future” industries. As Emre’s presentation and paper demonstrate, SSA will need 20 million jobs for the projected 20 million youths.  </a:t>
            </a:r>
          </a:p>
          <a:p>
            <a:pPr lvl="0"/>
            <a:endParaRPr lang="en-US" dirty="0"/>
          </a:p>
          <a:p>
            <a:endParaRPr lang="en-US" dirty="0"/>
          </a:p>
        </p:txBody>
      </p:sp>
      <p:sp>
        <p:nvSpPr>
          <p:cNvPr id="4" name="Slide Number Placeholder 3"/>
          <p:cNvSpPr>
            <a:spLocks noGrp="1"/>
          </p:cNvSpPr>
          <p:nvPr>
            <p:ph type="sldNum" sz="quarter" idx="5"/>
          </p:nvPr>
        </p:nvSpPr>
        <p:spPr/>
        <p:txBody>
          <a:bodyPr/>
          <a:lstStyle/>
          <a:p>
            <a:fld id="{E329117E-CF66-46E3-9671-AEC97621FE7E}" type="slidenum">
              <a:rPr lang="en-US" smtClean="0"/>
              <a:t>1</a:t>
            </a:fld>
            <a:endParaRPr lang="en-US" dirty="0"/>
          </a:p>
        </p:txBody>
      </p:sp>
    </p:spTree>
    <p:extLst>
      <p:ext uri="{BB962C8B-B14F-4D97-AF65-F5344CB8AC3E}">
        <p14:creationId xmlns:p14="http://schemas.microsoft.com/office/powerpoint/2010/main" val="223671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3"/>
            <a:ext cx="5618480" cy="4632999"/>
          </a:xfrm>
        </p:spPr>
        <p:txBody>
          <a:bodyPr/>
          <a:lstStyle/>
          <a:p>
            <a:r>
              <a:rPr lang="en-US" b="1" dirty="0"/>
              <a:t>The third building block facilitates the discussion on planning, and managing digital risks. Successful strategies must establish a rigorous approach to risk management. </a:t>
            </a:r>
            <a:endParaRPr lang="en-US" dirty="0"/>
          </a:p>
          <a:p>
            <a:pPr lvl="0"/>
            <a:endParaRPr lang="en-US" b="1" dirty="0"/>
          </a:p>
          <a:p>
            <a:r>
              <a:rPr lang="en-US" dirty="0"/>
              <a:t>The more a country relies on technology, the more technology risks and disruption can adversely impact economic growth, financial stability and/or integrity. Governments must recognize their increased responsibility to manage digital risks. </a:t>
            </a:r>
          </a:p>
          <a:p>
            <a:pPr lvl="0"/>
            <a:endParaRPr lang="en-US" b="1" dirty="0"/>
          </a:p>
          <a:p>
            <a:pPr lvl="0"/>
            <a:r>
              <a:rPr lang="en-US" b="1" dirty="0"/>
              <a:t>Our research shows: </a:t>
            </a:r>
            <a:r>
              <a:rPr lang="en-US" dirty="0"/>
              <a:t>Major risks include cyber security of course, but also data privacy and ethical concerns, system failures due to network issues/ electricity outages. Specifically</a:t>
            </a:r>
          </a:p>
          <a:p>
            <a:pPr marL="171450" lvl="0" indent="-171450">
              <a:buFont typeface="Arial" panose="020B0604020202020204" pitchFamily="34" charset="0"/>
              <a:buChar char="•"/>
            </a:pPr>
            <a:r>
              <a:rPr lang="en-US" b="1" dirty="0"/>
              <a:t>Security measures </a:t>
            </a:r>
            <a:r>
              <a:rPr lang="en-US" dirty="0"/>
              <a:t>in developing countries are not always as robust as in other parts of the world, which makes them attractive target. You’ve all heard about the major cyber-attacks in 2016 on the central banks of Bangladesh, Ecuador, Philippines and Vietnam. </a:t>
            </a:r>
          </a:p>
          <a:p>
            <a:pPr marL="171450" lvl="0" indent="-171450">
              <a:buFont typeface="Arial" panose="020B0604020202020204" pitchFamily="34" charset="0"/>
              <a:buChar char="•"/>
            </a:pPr>
            <a:r>
              <a:rPr lang="en-US" b="1" dirty="0"/>
              <a:t>Data privacy is another growing digital concern.</a:t>
            </a:r>
            <a:r>
              <a:rPr lang="en-US" dirty="0"/>
              <a:t> Countries are looking at how Europe, with their General Data Privacy Regulations (GDPR) directive, is trying to protect citizens data, and we observe a lot of activity in that domain.</a:t>
            </a:r>
          </a:p>
          <a:p>
            <a:pPr marL="171450" lvl="0" indent="-171450">
              <a:buFont typeface="Arial" panose="020B0604020202020204" pitchFamily="34" charset="0"/>
              <a:buChar char="•"/>
            </a:pPr>
            <a:r>
              <a:rPr lang="en-US" dirty="0"/>
              <a:t>S</a:t>
            </a:r>
            <a:r>
              <a:rPr lang="en-US" b="1" dirty="0"/>
              <a:t>ystem failures</a:t>
            </a:r>
            <a:r>
              <a:rPr lang="en-US" dirty="0"/>
              <a:t>, as more services and products are digitized, countries will need to understand the significance of business continuity. Countries need to plan and prepare for potential disruption when the system goes down due to electricity outages or cyber-attacks for example. </a:t>
            </a:r>
          </a:p>
          <a:p>
            <a:pPr lvl="0"/>
            <a:r>
              <a:rPr lang="en-US" b="1" dirty="0"/>
              <a:t>IMF Work on the building block.</a:t>
            </a:r>
            <a:endParaRPr lang="en-US" dirty="0"/>
          </a:p>
          <a:p>
            <a:r>
              <a:rPr lang="en-US" dirty="0"/>
              <a:t>In our work with Central Banks, we are often asked to provide Cyber Security Technical Assistance, which countries find tremendously valuable. There is definitely a need to share more knowledge across countries. </a:t>
            </a:r>
          </a:p>
          <a:p>
            <a:endParaRPr lang="en-US" dirty="0"/>
          </a:p>
        </p:txBody>
      </p:sp>
      <p:sp>
        <p:nvSpPr>
          <p:cNvPr id="4" name="Slide Number Placeholder 3"/>
          <p:cNvSpPr>
            <a:spLocks noGrp="1"/>
          </p:cNvSpPr>
          <p:nvPr>
            <p:ph type="sldNum" sz="quarter" idx="5"/>
          </p:nvPr>
        </p:nvSpPr>
        <p:spPr/>
        <p:txBody>
          <a:bodyPr/>
          <a:lstStyle/>
          <a:p>
            <a:fld id="{E329117E-CF66-46E3-9671-AEC97621FE7E}" type="slidenum">
              <a:rPr lang="en-US" smtClean="0"/>
              <a:t>10</a:t>
            </a:fld>
            <a:endParaRPr lang="en-US" dirty="0"/>
          </a:p>
        </p:txBody>
      </p:sp>
    </p:spTree>
    <p:extLst>
      <p:ext uri="{BB962C8B-B14F-4D97-AF65-F5344CB8AC3E}">
        <p14:creationId xmlns:p14="http://schemas.microsoft.com/office/powerpoint/2010/main" val="3199633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Finally, national digital strategies should also leverage the 4th building block, which deals with Digital Inclusion. Specifically, we analyze Infrastructure (physical, IT, and Human Capital infrastructures) and the implementation and adoption of technology. </a:t>
            </a:r>
            <a:endParaRPr lang="en-US" dirty="0"/>
          </a:p>
          <a:p>
            <a:r>
              <a:rPr lang="en-US" dirty="0"/>
              <a:t> </a:t>
            </a:r>
          </a:p>
          <a:p>
            <a:pPr lvl="0"/>
            <a:endParaRPr lang="en-US" dirty="0"/>
          </a:p>
          <a:p>
            <a:r>
              <a:rPr lang="en-US" dirty="0"/>
              <a:t>I will now let Emre explain some of the research that African Department has done, in relation with this Building Block, and some of the conclusions they have drawn.</a:t>
            </a:r>
          </a:p>
          <a:p>
            <a:r>
              <a:rPr lang="en-US" dirty="0"/>
              <a:t> </a:t>
            </a:r>
          </a:p>
          <a:p>
            <a:endParaRPr lang="en-US" dirty="0"/>
          </a:p>
        </p:txBody>
      </p:sp>
      <p:sp>
        <p:nvSpPr>
          <p:cNvPr id="4" name="Slide Number Placeholder 3"/>
          <p:cNvSpPr>
            <a:spLocks noGrp="1"/>
          </p:cNvSpPr>
          <p:nvPr>
            <p:ph type="sldNum" sz="quarter" idx="5"/>
          </p:nvPr>
        </p:nvSpPr>
        <p:spPr/>
        <p:txBody>
          <a:bodyPr/>
          <a:lstStyle/>
          <a:p>
            <a:fld id="{E329117E-CF66-46E3-9671-AEC97621FE7E}" type="slidenum">
              <a:rPr lang="en-US" smtClean="0"/>
              <a:t>11</a:t>
            </a:fld>
            <a:endParaRPr lang="en-US" dirty="0"/>
          </a:p>
        </p:txBody>
      </p:sp>
    </p:spTree>
    <p:extLst>
      <p:ext uri="{BB962C8B-B14F-4D97-AF65-F5344CB8AC3E}">
        <p14:creationId xmlns:p14="http://schemas.microsoft.com/office/powerpoint/2010/main" val="1816186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Transition to Emre. </a:t>
            </a:r>
            <a:endParaRPr lang="en-US" dirty="0"/>
          </a:p>
          <a:p>
            <a:r>
              <a:rPr lang="en-US" dirty="0"/>
              <a:t> </a:t>
            </a:r>
          </a:p>
          <a:p>
            <a:r>
              <a:rPr lang="en-US" dirty="0"/>
              <a:t>I will leave it to Emre to discuss the </a:t>
            </a:r>
            <a:r>
              <a:rPr lang="en-US" b="1" dirty="0"/>
              <a:t>third element </a:t>
            </a:r>
            <a:r>
              <a:rPr lang="en-US" dirty="0"/>
              <a:t>we work on, through research they have done in the African Department, on how countries can better assess their access to digital services.</a:t>
            </a:r>
          </a:p>
          <a:p>
            <a:endParaRPr lang="en-US" dirty="0"/>
          </a:p>
        </p:txBody>
      </p:sp>
      <p:sp>
        <p:nvSpPr>
          <p:cNvPr id="4" name="Slide Number Placeholder 3"/>
          <p:cNvSpPr>
            <a:spLocks noGrp="1"/>
          </p:cNvSpPr>
          <p:nvPr>
            <p:ph type="sldNum" sz="quarter" idx="5"/>
          </p:nvPr>
        </p:nvSpPr>
        <p:spPr/>
        <p:txBody>
          <a:bodyPr/>
          <a:lstStyle/>
          <a:p>
            <a:fld id="{E329117E-CF66-46E3-9671-AEC97621FE7E}" type="slidenum">
              <a:rPr lang="en-US" smtClean="0"/>
              <a:t>12</a:t>
            </a:fld>
            <a:endParaRPr lang="en-US" dirty="0"/>
          </a:p>
        </p:txBody>
      </p:sp>
    </p:spTree>
    <p:extLst>
      <p:ext uri="{BB962C8B-B14F-4D97-AF65-F5344CB8AC3E}">
        <p14:creationId xmlns:p14="http://schemas.microsoft.com/office/powerpoint/2010/main" val="911481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
          </p:nvPr>
        </p:nvSpPr>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49E4E862-E263-8B4A-AFB5-DFAAA754BCA9}"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4"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BA49F774-CCF9-492C-9AEB-F2814D4A66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4"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6752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54263" y="681038"/>
            <a:ext cx="1881187" cy="1058862"/>
          </a:xfrm>
        </p:spPr>
      </p:sp>
      <p:sp>
        <p:nvSpPr>
          <p:cNvPr id="3" name="Notes Placeholder 2"/>
          <p:cNvSpPr>
            <a:spLocks noGrp="1"/>
          </p:cNvSpPr>
          <p:nvPr>
            <p:ph type="body" idx="1"/>
          </p:nvPr>
        </p:nvSpPr>
        <p:spPr>
          <a:xfrm>
            <a:off x="702313" y="1854821"/>
            <a:ext cx="5618480" cy="6987216"/>
          </a:xfrm>
        </p:spPr>
        <p:txBody>
          <a:bodyPr>
            <a:normAutofit/>
          </a:bodyPr>
          <a:lstStyle/>
          <a:p>
            <a:endParaRPr lang="en-US" dirty="0"/>
          </a:p>
        </p:txBody>
      </p:sp>
      <p:sp>
        <p:nvSpPr>
          <p:cNvPr id="4" name="Date Placeholder 3"/>
          <p:cNvSpPr>
            <a:spLocks noGrp="1"/>
          </p:cNvSpPr>
          <p:nvPr>
            <p:ph type="dt" idx="1"/>
          </p:nvPr>
        </p:nvSpPr>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49E4E862-E263-8B4A-AFB5-DFAAA754BCA9}"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4"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BA49F774-CCF9-492C-9AEB-F2814D4A66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4"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5227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49E4E862-E263-8B4A-AFB5-DFAAA754BCA9}"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4"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BA49F774-CCF9-492C-9AEB-F2814D4A66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4"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0139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5025" y="709613"/>
            <a:ext cx="5351463" cy="3011487"/>
          </a:xfrm>
        </p:spPr>
      </p:sp>
      <p:sp>
        <p:nvSpPr>
          <p:cNvPr id="4" name="Date Placeholder 3"/>
          <p:cNvSpPr>
            <a:spLocks noGrp="1"/>
          </p:cNvSpPr>
          <p:nvPr>
            <p:ph type="dt" idx="10"/>
          </p:nvPr>
        </p:nvSpPr>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64CF8308-F63A-4270-8C3B-FFC41291C3C4}"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4"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BA49F774-CCF9-492C-9AEB-F2814D4A66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4"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Notes Placeholder 6">
            <a:extLst>
              <a:ext uri="{FF2B5EF4-FFF2-40B4-BE49-F238E27FC236}">
                <a16:creationId xmlns:a16="http://schemas.microsoft.com/office/drawing/2014/main" id="{437C2B72-6176-4F62-84A7-F0C113B63E81}"/>
              </a:ext>
            </a:extLst>
          </p:cNvPr>
          <p:cNvSpPr>
            <a:spLocks noGrp="1"/>
          </p:cNvSpPr>
          <p:nvPr>
            <p:ph type="body" sz="quarter" idx="3"/>
          </p:nvPr>
        </p:nvSpPr>
        <p:spPr>
          <a:xfrm>
            <a:off x="702313" y="3965905"/>
            <a:ext cx="5618480" cy="4876132"/>
          </a:xfrm>
        </p:spPr>
        <p:txBody>
          <a:bodyPr>
            <a:normAutofit/>
          </a:bodyPr>
          <a:lstStyle/>
          <a:p>
            <a:pPr algn="just"/>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5295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49E4E862-E263-8B4A-AFB5-DFAAA754BCA9}"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4"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BA49F774-CCF9-492C-9AEB-F2814D4A66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4"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4970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6325" y="793750"/>
            <a:ext cx="4868863" cy="2740025"/>
          </a:xfrm>
        </p:spPr>
      </p:sp>
      <p:sp>
        <p:nvSpPr>
          <p:cNvPr id="4" name="Date Placeholder 3"/>
          <p:cNvSpPr>
            <a:spLocks noGrp="1"/>
          </p:cNvSpPr>
          <p:nvPr>
            <p:ph type="dt" idx="10"/>
          </p:nvPr>
        </p:nvSpPr>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64CF8308-F63A-4270-8C3B-FFC41291C3C4}"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4"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BA49F774-CCF9-492C-9AEB-F2814D4A66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4"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Notes Placeholder 6">
            <a:extLst>
              <a:ext uri="{FF2B5EF4-FFF2-40B4-BE49-F238E27FC236}">
                <a16:creationId xmlns:a16="http://schemas.microsoft.com/office/drawing/2014/main" id="{938A8FEC-E6AD-4AD8-837C-56A724B12F8E}"/>
              </a:ext>
            </a:extLst>
          </p:cNvPr>
          <p:cNvSpPr>
            <a:spLocks noGrp="1"/>
          </p:cNvSpPr>
          <p:nvPr>
            <p:ph type="body" sz="quarter" idx="3"/>
          </p:nvPr>
        </p:nvSpPr>
        <p:spPr>
          <a:xfrm>
            <a:off x="702313" y="3862777"/>
            <a:ext cx="5618480" cy="4748143"/>
          </a:xfrm>
        </p:spPr>
        <p:txBody>
          <a:bodyPr>
            <a:normAutofit/>
          </a:bodyPr>
          <a:lstStyle/>
          <a:p>
            <a:pPr algn="just"/>
            <a:endParaRPr lang="en-US" sz="17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7440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49E4E862-E263-8B4A-AFB5-DFAAA754BCA9}"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4"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BA49F774-CCF9-492C-9AEB-F2814D4A66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4"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8261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3"/>
            <a:ext cx="5618480" cy="6967359"/>
          </a:xfrm>
        </p:spPr>
        <p:txBody>
          <a:bodyPr/>
          <a:lstStyle/>
          <a:p>
            <a:pPr lvl="0"/>
            <a:r>
              <a:rPr lang="en-US" dirty="0"/>
              <a:t>I grew up in Zambia, in a family, where generations benefited from a strong “concerted” Government policy that prioritized education as a strategic goal for the country. After independence from British rule, the first republic understood the importance of ensuring that its citizen were educated and equipped for work in the then second industrial revolution and the  third industrial revolution. The policies included free </a:t>
            </a:r>
            <a:r>
              <a:rPr lang="en-US" b="1" dirty="0"/>
              <a:t>quality</a:t>
            </a:r>
            <a:r>
              <a:rPr lang="en-US" dirty="0"/>
              <a:t> education for all and </a:t>
            </a:r>
            <a:r>
              <a:rPr lang="en-US" b="1" dirty="0"/>
              <a:t>equal</a:t>
            </a:r>
            <a:r>
              <a:rPr lang="en-US" dirty="0"/>
              <a:t> education for both men and women. </a:t>
            </a:r>
          </a:p>
          <a:p>
            <a:pPr lvl="0"/>
            <a:endParaRPr lang="en-US" dirty="0"/>
          </a:p>
          <a:p>
            <a:pPr lvl="0"/>
            <a:r>
              <a:rPr lang="en-US" dirty="0"/>
              <a:t>As a matter of fact, the women in my family have seen firsthand the difference an integrated and well executed national education strategy changed our life trajectory. My grandmother was able to go back to school after having 12 children. My mother, who studied accounting, and 5 of her sisters graduated too and then me, my siblings, and our cousins.</a:t>
            </a:r>
          </a:p>
          <a:p>
            <a:endParaRPr lang="en-US" dirty="0"/>
          </a:p>
          <a:p>
            <a:r>
              <a:rPr lang="en-US" dirty="0"/>
              <a:t>The pictures you see up there are third and fourth generations family members.</a:t>
            </a:r>
          </a:p>
          <a:p>
            <a:r>
              <a:rPr lang="en-US" dirty="0"/>
              <a:t> </a:t>
            </a:r>
          </a:p>
          <a:p>
            <a:endParaRPr lang="en-US" dirty="0"/>
          </a:p>
        </p:txBody>
      </p:sp>
      <p:sp>
        <p:nvSpPr>
          <p:cNvPr id="4" name="Slide Number Placeholder 3"/>
          <p:cNvSpPr>
            <a:spLocks noGrp="1"/>
          </p:cNvSpPr>
          <p:nvPr>
            <p:ph type="sldNum" sz="quarter" idx="5"/>
          </p:nvPr>
        </p:nvSpPr>
        <p:spPr/>
        <p:txBody>
          <a:bodyPr/>
          <a:lstStyle/>
          <a:p>
            <a:fld id="{E329117E-CF66-46E3-9671-AEC97621FE7E}" type="slidenum">
              <a:rPr lang="en-US" smtClean="0"/>
              <a:t>2</a:t>
            </a:fld>
            <a:endParaRPr lang="en-US" dirty="0"/>
          </a:p>
        </p:txBody>
      </p:sp>
    </p:spTree>
    <p:extLst>
      <p:ext uri="{BB962C8B-B14F-4D97-AF65-F5344CB8AC3E}">
        <p14:creationId xmlns:p14="http://schemas.microsoft.com/office/powerpoint/2010/main" val="3509605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4750" y="696913"/>
            <a:ext cx="4672013" cy="2627312"/>
          </a:xfrm>
        </p:spPr>
      </p:sp>
      <p:sp>
        <p:nvSpPr>
          <p:cNvPr id="3" name="Notes Placeholder 2"/>
          <p:cNvSpPr>
            <a:spLocks noGrp="1"/>
          </p:cNvSpPr>
          <p:nvPr>
            <p:ph type="body" idx="1"/>
          </p:nvPr>
        </p:nvSpPr>
        <p:spPr>
          <a:xfrm>
            <a:off x="702313" y="3555677"/>
            <a:ext cx="5618480" cy="5055244"/>
          </a:xfrm>
        </p:spPr>
        <p:txBody>
          <a:bodyPr/>
          <a:lstStyle/>
          <a:p>
            <a:endParaRPr lang="en-US" dirty="0"/>
          </a:p>
        </p:txBody>
      </p:sp>
      <p:sp>
        <p:nvSpPr>
          <p:cNvPr id="4" name="Date Placeholder 3"/>
          <p:cNvSpPr>
            <a:spLocks noGrp="1"/>
          </p:cNvSpPr>
          <p:nvPr>
            <p:ph type="dt" idx="1"/>
          </p:nvPr>
        </p:nvSpPr>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49E4E862-E263-8B4A-AFB5-DFAAA754BCA9}"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4"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BA49F774-CCF9-492C-9AEB-F2814D4A66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4"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1119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49E4E862-E263-8B4A-AFB5-DFAAA754BCA9}"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4"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BA49F774-CCF9-492C-9AEB-F2814D4A66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4"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30872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5738" y="698500"/>
            <a:ext cx="4111625" cy="2312988"/>
          </a:xfrm>
        </p:spPr>
      </p:sp>
      <p:sp>
        <p:nvSpPr>
          <p:cNvPr id="3" name="Notes Placeholder 2"/>
          <p:cNvSpPr>
            <a:spLocks noGrp="1"/>
          </p:cNvSpPr>
          <p:nvPr>
            <p:ph type="body" idx="1"/>
          </p:nvPr>
        </p:nvSpPr>
        <p:spPr>
          <a:xfrm>
            <a:off x="880733" y="3244208"/>
            <a:ext cx="5618480" cy="5366393"/>
          </a:xfrm>
        </p:spPr>
        <p:txBody>
          <a:bodyPr>
            <a:normAutofit/>
          </a:bodyPr>
          <a:lstStyle/>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49E4E862-E263-8B4A-AFB5-DFAAA754BCA9}"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4"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BA49F774-CCF9-492C-9AEB-F2814D4A66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4"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6011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49E4E862-E263-8B4A-AFB5-DFAAA754BCA9}"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4" rtl="0" eaLnBrk="1" fontAlgn="auto" latinLnBrk="0" hangingPunct="1">
                <a:lnSpc>
                  <a:spcPct val="100000"/>
                </a:lnSpc>
                <a:spcBef>
                  <a:spcPts val="0"/>
                </a:spcBef>
                <a:spcAft>
                  <a:spcPts val="0"/>
                </a:spcAft>
                <a:buClrTx/>
                <a:buSzTx/>
                <a:buFontTx/>
                <a:buNone/>
                <a:tabLst/>
                <a:defRPr/>
              </a:pPr>
              <a:t>10/14/2019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314" rtl="0" eaLnBrk="1" fontAlgn="auto" latinLnBrk="0" hangingPunct="1">
              <a:lnSpc>
                <a:spcPct val="100000"/>
              </a:lnSpc>
              <a:spcBef>
                <a:spcPts val="0"/>
              </a:spcBef>
              <a:spcAft>
                <a:spcPts val="0"/>
              </a:spcAft>
              <a:buClrTx/>
              <a:buSzTx/>
              <a:buFontTx/>
              <a:buNone/>
              <a:tabLst/>
              <a:defRPr/>
            </a:pPr>
            <a:fld id="{BA49F774-CCF9-492C-9AEB-F2814D4A662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14"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19115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My second question is: What is winning national digital strategy for LICs or any country for the future?</a:t>
            </a:r>
          </a:p>
          <a:p>
            <a:pPr lvl="0"/>
            <a:r>
              <a:rPr lang="en-US" dirty="0"/>
              <a:t>Today--given that technologies are transforming the world and impact the way we live, love, work, learn and the way we pay for everything—national strategies must embrace the new reality: </a:t>
            </a:r>
            <a:r>
              <a:rPr lang="en-US" b="1" dirty="0"/>
              <a:t>digitization</a:t>
            </a:r>
            <a:r>
              <a:rPr lang="en-US" dirty="0"/>
              <a:t>, also known as</a:t>
            </a:r>
            <a:r>
              <a:rPr lang="en-US" b="1" dirty="0"/>
              <a:t> </a:t>
            </a:r>
            <a:r>
              <a:rPr lang="en-US" dirty="0"/>
              <a:t>the “4</a:t>
            </a:r>
            <a:r>
              <a:rPr lang="en-US" baseline="30000" dirty="0"/>
              <a:t>th</a:t>
            </a:r>
            <a:r>
              <a:rPr lang="en-US" dirty="0"/>
              <a:t> industrial revolution” with winning digital strategies. </a:t>
            </a:r>
          </a:p>
          <a:p>
            <a:pPr lvl="0"/>
            <a:endParaRPr lang="en-US" dirty="0"/>
          </a:p>
          <a:p>
            <a:pPr marL="291615" indent="-291615">
              <a:buFont typeface="Arial" panose="020B0604020202020204" pitchFamily="34" charset="0"/>
              <a:buChar char="•"/>
            </a:pPr>
            <a:r>
              <a:rPr lang="en-US" dirty="0"/>
              <a:t>However, countries like mine, may cannot always conduct public sector R&amp;D to fully understand the impact of the 4</a:t>
            </a:r>
            <a:r>
              <a:rPr lang="en-US" baseline="30000" dirty="0"/>
              <a:t>th</a:t>
            </a:r>
            <a:r>
              <a:rPr lang="en-US" dirty="0"/>
              <a:t> Industrial revolution.</a:t>
            </a:r>
          </a:p>
          <a:p>
            <a:pPr marL="291615" indent="-291615">
              <a:buFont typeface="Arial" panose="020B0604020202020204" pitchFamily="34" charset="0"/>
              <a:buChar char="•"/>
            </a:pPr>
            <a:endParaRPr lang="en-US" dirty="0"/>
          </a:p>
          <a:p>
            <a:pPr marL="291615" indent="-291615">
              <a:buFont typeface="Arial" panose="020B0604020202020204" pitchFamily="34" charset="0"/>
              <a:buChar char="•"/>
            </a:pPr>
            <a:r>
              <a:rPr lang="en-US" dirty="0"/>
              <a:t>Indeed, most LICs don’t always have the resources, or the knowledge, or the human capital, or even the infrastructure to develop and adopt impactful digital strategies that maximize technology benefits and reduce/eliminate risks. </a:t>
            </a:r>
          </a:p>
          <a:p>
            <a:endParaRPr lang="en-US" dirty="0"/>
          </a:p>
          <a:p>
            <a:pPr marL="291615" indent="-291615">
              <a:buFont typeface="Arial" panose="020B0604020202020204" pitchFamily="34" charset="0"/>
              <a:buChar char="•"/>
            </a:pPr>
            <a:r>
              <a:rPr lang="en-US" dirty="0"/>
              <a:t>Nonetheless, LICs, now need to build on the successes of previous policies to ensure that the current and future generations have the education and skills they need for the fourth industrial revolution and “fit for future” industries. As Emre’s presentation and paper demonstrate, SSA will need 20 million jobs for the projected 20 million youths.  </a:t>
            </a:r>
          </a:p>
          <a:p>
            <a:pPr lvl="0"/>
            <a:endParaRPr lang="en-US" dirty="0"/>
          </a:p>
          <a:p>
            <a:endParaRPr lang="en-US" dirty="0"/>
          </a:p>
        </p:txBody>
      </p:sp>
      <p:sp>
        <p:nvSpPr>
          <p:cNvPr id="4" name="Slide Number Placeholder 3"/>
          <p:cNvSpPr>
            <a:spLocks noGrp="1"/>
          </p:cNvSpPr>
          <p:nvPr>
            <p:ph type="sldNum" sz="quarter" idx="5"/>
          </p:nvPr>
        </p:nvSpPr>
        <p:spPr/>
        <p:txBody>
          <a:bodyPr/>
          <a:lstStyle/>
          <a:p>
            <a:fld id="{E329117E-CF66-46E3-9671-AEC97621FE7E}" type="slidenum">
              <a:rPr lang="en-US" smtClean="0"/>
              <a:t>3</a:t>
            </a:fld>
            <a:endParaRPr lang="en-US" dirty="0"/>
          </a:p>
        </p:txBody>
      </p:sp>
    </p:spTree>
    <p:extLst>
      <p:ext uri="{BB962C8B-B14F-4D97-AF65-F5344CB8AC3E}">
        <p14:creationId xmlns:p14="http://schemas.microsoft.com/office/powerpoint/2010/main" val="1832323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rPr>
              <a:t>Specifically, we work on three elements.</a:t>
            </a:r>
          </a:p>
          <a:p>
            <a:pPr marL="228600" indent="-228600">
              <a:buFont typeface="+mj-lt"/>
              <a:buAutoNum type="arabicPeriod"/>
            </a:pPr>
            <a:r>
              <a:rPr lang="en-US" sz="1200" b="1" dirty="0">
                <a:solidFill>
                  <a:schemeClr val="bg1"/>
                </a:solidFill>
              </a:rPr>
              <a:t>The first element </a:t>
            </a:r>
            <a:r>
              <a:rPr lang="en-US" sz="1200" dirty="0">
                <a:solidFill>
                  <a:schemeClr val="bg1"/>
                </a:solidFill>
              </a:rPr>
              <a:t>is that we study the top  6 technologies that are impactful on the digital economy.</a:t>
            </a:r>
          </a:p>
          <a:p>
            <a:pPr marL="228600" indent="-228600">
              <a:buFont typeface="+mj-lt"/>
              <a:buAutoNum type="arabicPeriod"/>
            </a:pPr>
            <a:r>
              <a:rPr lang="en-US" sz="1200" dirty="0">
                <a:solidFill>
                  <a:schemeClr val="bg1"/>
                </a:solidFill>
              </a:rPr>
              <a:t>The </a:t>
            </a:r>
            <a:r>
              <a:rPr lang="en-US" sz="1200" b="1" dirty="0">
                <a:solidFill>
                  <a:schemeClr val="bg1"/>
                </a:solidFill>
              </a:rPr>
              <a:t>second element </a:t>
            </a:r>
            <a:r>
              <a:rPr lang="en-US" sz="1200" dirty="0">
                <a:solidFill>
                  <a:schemeClr val="bg1"/>
                </a:solidFill>
              </a:rPr>
              <a:t>is that we have developed a framework of four Digital Building Blocks that can help countries boost their digital strategies and understand the impact of the top 6 technologies. </a:t>
            </a:r>
          </a:p>
          <a:p>
            <a:pPr marL="228600" indent="-228600">
              <a:buFont typeface="+mj-lt"/>
              <a:buAutoNum type="arabicPeriod"/>
            </a:pPr>
            <a:r>
              <a:rPr lang="en-US" sz="1200" dirty="0">
                <a:solidFill>
                  <a:schemeClr val="bg1"/>
                </a:solidFill>
              </a:rPr>
              <a:t>The </a:t>
            </a:r>
            <a:r>
              <a:rPr lang="en-US" sz="1200" b="1" dirty="0">
                <a:solidFill>
                  <a:schemeClr val="bg1"/>
                </a:solidFill>
              </a:rPr>
              <a:t>third element </a:t>
            </a:r>
            <a:r>
              <a:rPr lang="en-US" sz="1200" dirty="0">
                <a:solidFill>
                  <a:schemeClr val="bg1"/>
                </a:solidFill>
              </a:rPr>
              <a:t>is that we measure global digital connectivity and provide evidence from sub-Saharan Africa on drivers,  cost and mobile digital divide. </a:t>
            </a:r>
          </a:p>
          <a:p>
            <a:endParaRPr lang="en-US" dirty="0"/>
          </a:p>
        </p:txBody>
      </p:sp>
      <p:sp>
        <p:nvSpPr>
          <p:cNvPr id="4" name="Slide Number Placeholder 3"/>
          <p:cNvSpPr>
            <a:spLocks noGrp="1"/>
          </p:cNvSpPr>
          <p:nvPr>
            <p:ph type="sldNum" sz="quarter" idx="5"/>
          </p:nvPr>
        </p:nvSpPr>
        <p:spPr/>
        <p:txBody>
          <a:bodyPr/>
          <a:lstStyle/>
          <a:p>
            <a:fld id="{E329117E-CF66-46E3-9671-AEC97621FE7E}" type="slidenum">
              <a:rPr lang="en-US" smtClean="0"/>
              <a:t>4</a:t>
            </a:fld>
            <a:endParaRPr lang="en-US" dirty="0"/>
          </a:p>
        </p:txBody>
      </p:sp>
    </p:spTree>
    <p:extLst>
      <p:ext uri="{BB962C8B-B14F-4D97-AF65-F5344CB8AC3E}">
        <p14:creationId xmlns:p14="http://schemas.microsoft.com/office/powerpoint/2010/main" val="489486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bg1"/>
                </a:solidFill>
              </a:rPr>
              <a:t>Specifically, we work on three elements.</a:t>
            </a:r>
          </a:p>
          <a:p>
            <a:pPr marL="228600" indent="-228600">
              <a:buFont typeface="+mj-lt"/>
              <a:buAutoNum type="arabicPeriod"/>
            </a:pPr>
            <a:r>
              <a:rPr lang="en-US" sz="1200" b="1" dirty="0">
                <a:solidFill>
                  <a:schemeClr val="bg1"/>
                </a:solidFill>
              </a:rPr>
              <a:t>The first element </a:t>
            </a:r>
            <a:r>
              <a:rPr lang="en-US" sz="1200" dirty="0">
                <a:solidFill>
                  <a:schemeClr val="bg1"/>
                </a:solidFill>
              </a:rPr>
              <a:t>is that we study the top  6 technologies that are impactful on the digital economy.</a:t>
            </a:r>
          </a:p>
          <a:p>
            <a:pPr marL="228600" indent="-228600">
              <a:buFont typeface="+mj-lt"/>
              <a:buAutoNum type="arabicPeriod"/>
            </a:pPr>
            <a:r>
              <a:rPr lang="en-US" sz="1200" dirty="0">
                <a:solidFill>
                  <a:schemeClr val="bg1"/>
                </a:solidFill>
              </a:rPr>
              <a:t>The </a:t>
            </a:r>
            <a:r>
              <a:rPr lang="en-US" sz="1200" b="1" dirty="0">
                <a:solidFill>
                  <a:schemeClr val="bg1"/>
                </a:solidFill>
              </a:rPr>
              <a:t>second element </a:t>
            </a:r>
            <a:r>
              <a:rPr lang="en-US" sz="1200" dirty="0">
                <a:solidFill>
                  <a:schemeClr val="bg1"/>
                </a:solidFill>
              </a:rPr>
              <a:t>is that we have developed a framework of four Digital Building Blocks that can help countries boost their digital strategies and understand the impact of the top 6 technologies. </a:t>
            </a:r>
          </a:p>
          <a:p>
            <a:pPr marL="228600" indent="-228600">
              <a:buFont typeface="+mj-lt"/>
              <a:buAutoNum type="arabicPeriod"/>
            </a:pPr>
            <a:r>
              <a:rPr lang="en-US" sz="1200" dirty="0">
                <a:solidFill>
                  <a:schemeClr val="bg1"/>
                </a:solidFill>
              </a:rPr>
              <a:t>The </a:t>
            </a:r>
            <a:r>
              <a:rPr lang="en-US" sz="1200" b="1" dirty="0">
                <a:solidFill>
                  <a:schemeClr val="bg1"/>
                </a:solidFill>
              </a:rPr>
              <a:t>third element </a:t>
            </a:r>
            <a:r>
              <a:rPr lang="en-US" sz="1200" dirty="0">
                <a:solidFill>
                  <a:schemeClr val="bg1"/>
                </a:solidFill>
              </a:rPr>
              <a:t>is that we measure global digital connectivity and provide evidence from sub-Saharan Africa on drivers,  cost and mobile digital divide. </a:t>
            </a:r>
          </a:p>
          <a:p>
            <a:endParaRPr lang="en-US" dirty="0"/>
          </a:p>
        </p:txBody>
      </p:sp>
      <p:sp>
        <p:nvSpPr>
          <p:cNvPr id="4" name="Slide Number Placeholder 3"/>
          <p:cNvSpPr>
            <a:spLocks noGrp="1"/>
          </p:cNvSpPr>
          <p:nvPr>
            <p:ph type="sldNum" sz="quarter" idx="5"/>
          </p:nvPr>
        </p:nvSpPr>
        <p:spPr/>
        <p:txBody>
          <a:bodyPr/>
          <a:lstStyle/>
          <a:p>
            <a:fld id="{E329117E-CF66-46E3-9671-AEC97621FE7E}" type="slidenum">
              <a:rPr lang="en-US" smtClean="0"/>
              <a:t>5</a:t>
            </a:fld>
            <a:endParaRPr lang="en-US" dirty="0"/>
          </a:p>
        </p:txBody>
      </p:sp>
    </p:spTree>
    <p:extLst>
      <p:ext uri="{BB962C8B-B14F-4D97-AF65-F5344CB8AC3E}">
        <p14:creationId xmlns:p14="http://schemas.microsoft.com/office/powerpoint/2010/main" val="121848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a:xfrm>
            <a:off x="719138" y="4480004"/>
            <a:ext cx="5584825" cy="4695801"/>
          </a:xfrm>
        </p:spPr>
        <p:txBody>
          <a:bodyPr/>
          <a:lstStyle/>
          <a:p>
            <a:pPr marL="171450" indent="-171450">
              <a:buFont typeface="Arial" panose="020B0604020202020204" pitchFamily="34" charset="0"/>
              <a:buChar char="•"/>
            </a:pPr>
            <a:r>
              <a:rPr lang="en-US" dirty="0"/>
              <a:t>As mentioned earlier, for the first element of our work, we study the top six transformative technologies: Blockchain, Data processing (which includes Big Data), Robots/Automation, and the IoT.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 have a use cases on how they can be applied to help countries understand the risks, benefits and trends of these technologies. </a:t>
            </a:r>
          </a:p>
        </p:txBody>
      </p:sp>
      <p:sp>
        <p:nvSpPr>
          <p:cNvPr id="4" name="Slide Number Placeholder 3"/>
          <p:cNvSpPr>
            <a:spLocks noGrp="1"/>
          </p:cNvSpPr>
          <p:nvPr>
            <p:ph type="sldNum" sz="quarter" idx="5"/>
          </p:nvPr>
        </p:nvSpPr>
        <p:spPr/>
        <p:txBody>
          <a:bodyPr/>
          <a:lstStyle/>
          <a:p>
            <a:fld id="{E4E06809-5E8D-9341-BA42-D8C894005FD8}" type="slidenum">
              <a:rPr lang="en-US" smtClean="0"/>
              <a:t>6</a:t>
            </a:fld>
            <a:endParaRPr lang="en-US" dirty="0"/>
          </a:p>
        </p:txBody>
      </p:sp>
    </p:spTree>
    <p:extLst>
      <p:ext uri="{BB962C8B-B14F-4D97-AF65-F5344CB8AC3E}">
        <p14:creationId xmlns:p14="http://schemas.microsoft.com/office/powerpoint/2010/main" val="1000779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b="1" dirty="0"/>
              <a:t>second element </a:t>
            </a:r>
            <a:r>
              <a:rPr lang="en-US" dirty="0"/>
              <a:t>is that we have developed a framework of four Digital Building Blocks that can help countries boost their digital strategies.</a:t>
            </a:r>
          </a:p>
          <a:p>
            <a:endParaRPr lang="en-US" dirty="0"/>
          </a:p>
          <a:p>
            <a:pPr marL="171450" indent="-171450">
              <a:buFont typeface="Arial" panose="020B0604020202020204" pitchFamily="34" charset="0"/>
              <a:buChar char="•"/>
            </a:pPr>
            <a:r>
              <a:rPr lang="en-US" dirty="0"/>
              <a:t>The building blocks include: Citizen Centric eGovernment, Goal-oriented innovation, Managing Digital Risks, and Digital Inclusion.</a:t>
            </a:r>
          </a:p>
          <a:p>
            <a:endParaRPr lang="en-US" dirty="0"/>
          </a:p>
          <a:p>
            <a:pPr marL="171450" indent="-171450">
              <a:buFont typeface="Arial" panose="020B0604020202020204" pitchFamily="34" charset="0"/>
              <a:buChar char="•"/>
            </a:pPr>
            <a:r>
              <a:rPr lang="en-US" dirty="0"/>
              <a:t>Given the scale, complexity and pace of technology, the building blocks are important as they provide governments with a standardized framework to understand the impact of the top 6 technologies, implement, and adopt them for inclusive growth, while minimizing risk.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Overall, the good news is that most governments, in all regions, have national digitization strategies in place. </a:t>
            </a:r>
          </a:p>
          <a:p>
            <a:endParaRPr lang="en-US" dirty="0"/>
          </a:p>
          <a:p>
            <a:pPr marL="171450" indent="-171450">
              <a:buFont typeface="Arial" panose="020B0604020202020204" pitchFamily="34" charset="0"/>
              <a:buChar char="•"/>
            </a:pPr>
            <a:r>
              <a:rPr lang="en-US" dirty="0"/>
              <a:t>Our research on what successful countries are doing, shows that good digital strategies in one form or another encompasses  these 4 “Digital Building Blocks”</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[click to get the 4 blocks displayed, then immediately move on to the next slide]</a:t>
            </a:r>
          </a:p>
          <a:p>
            <a:endParaRPr lang="en-US" dirty="0"/>
          </a:p>
        </p:txBody>
      </p:sp>
      <p:sp>
        <p:nvSpPr>
          <p:cNvPr id="4" name="Slide Number Placeholder 3"/>
          <p:cNvSpPr>
            <a:spLocks noGrp="1"/>
          </p:cNvSpPr>
          <p:nvPr>
            <p:ph type="sldNum" sz="quarter" idx="5"/>
          </p:nvPr>
        </p:nvSpPr>
        <p:spPr/>
        <p:txBody>
          <a:bodyPr/>
          <a:lstStyle/>
          <a:p>
            <a:fld id="{E329117E-CF66-46E3-9671-AEC97621FE7E}" type="slidenum">
              <a:rPr lang="en-US" smtClean="0"/>
              <a:t>7</a:t>
            </a:fld>
            <a:endParaRPr lang="en-US" dirty="0"/>
          </a:p>
        </p:txBody>
      </p:sp>
    </p:spTree>
    <p:extLst>
      <p:ext uri="{BB962C8B-B14F-4D97-AF65-F5344CB8AC3E}">
        <p14:creationId xmlns:p14="http://schemas.microsoft.com/office/powerpoint/2010/main" val="965942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7078" y="4480003"/>
            <a:ext cx="6228522" cy="4597736"/>
          </a:xfrm>
        </p:spPr>
        <p:txBody>
          <a:bodyPr/>
          <a:lstStyle/>
          <a:p>
            <a:r>
              <a:rPr lang="en-US" b="1" dirty="0"/>
              <a:t>The first digital building block relates to digitalization of the government services for citizens, such as revenue and tax collection, or digital moneys such as Central Bank Digital Currencies. </a:t>
            </a:r>
          </a:p>
          <a:p>
            <a:endParaRPr lang="en-US" dirty="0"/>
          </a:p>
          <a:p>
            <a:pPr marL="231775" indent="-231775">
              <a:buFont typeface="Arial" panose="020B0604020202020204" pitchFamily="34" charset="0"/>
              <a:buChar char="•"/>
            </a:pPr>
            <a:r>
              <a:rPr lang="en-US" dirty="0"/>
              <a:t>Citizen-centric eGovernment is important given that achieving a national digital strategy, starts with governments digitizing themselves. But we are finding that this is easier said than done. How do you design financial services for the hard-to-reach population, hard-to-reach economically, physically, culturally? What are the foundational requirements to enable a citizen-centric government? </a:t>
            </a:r>
          </a:p>
          <a:p>
            <a:pPr marL="231775"/>
            <a:endParaRPr lang="en-US" dirty="0"/>
          </a:p>
          <a:p>
            <a:pPr marL="171450" indent="-171450">
              <a:buFont typeface="Arial" panose="020B0604020202020204" pitchFamily="34" charset="0"/>
              <a:buChar char="•"/>
            </a:pPr>
            <a:r>
              <a:rPr lang="en-US" dirty="0"/>
              <a:t>eGovernment is important for better service delivery to citizens, and eventually engagement with citizens through online feedback mechanisms.</a:t>
            </a:r>
            <a:r>
              <a:rPr lang="en-US" b="1" dirty="0"/>
              <a:t> </a:t>
            </a:r>
            <a:endParaRPr lang="en-US" dirty="0"/>
          </a:p>
          <a:p>
            <a:pPr lvl="0"/>
            <a:endParaRPr lang="en-US" b="1" dirty="0"/>
          </a:p>
          <a:p>
            <a:r>
              <a:rPr lang="en-US" dirty="0"/>
              <a:t>Our research shows some typical challenges in eGovernment services:   </a:t>
            </a:r>
            <a:endParaRPr lang="en-US" b="1" dirty="0"/>
          </a:p>
          <a:p>
            <a:pPr marL="231775" lvl="0" indent="-231775">
              <a:buFont typeface="Arial" panose="020B0604020202020204" pitchFamily="34" charset="0"/>
              <a:buChar char="•"/>
            </a:pPr>
            <a:r>
              <a:rPr lang="en-US" b="1" dirty="0"/>
              <a:t>Working in silos and lack of coordination. </a:t>
            </a:r>
            <a:r>
              <a:rPr lang="en-US" dirty="0"/>
              <a:t>Most government agencies and central banks are developing their digital strategies in silos. There is often little coordination across ministries, let alone with the central bank. More efficiency can be gained with better coordination, collaboration, and alignment with the overall National Digital Strategy.</a:t>
            </a:r>
            <a:endParaRPr lang="en-US" b="1" dirty="0"/>
          </a:p>
          <a:p>
            <a:pPr marL="231775" lvl="0" indent="-231775">
              <a:buFont typeface="Arial" panose="020B0604020202020204" pitchFamily="34" charset="0"/>
              <a:buChar char="•"/>
            </a:pPr>
            <a:r>
              <a:rPr lang="en-US" b="1" dirty="0"/>
              <a:t>Design challenges. </a:t>
            </a:r>
            <a:r>
              <a:rPr lang="en-US" dirty="0"/>
              <a:t>We mentioned “Citizen-centric” service. This is a design issue that is not well understood. Winning strategies put the citizen (not the product or service!) at the center of the eGovernment design. </a:t>
            </a:r>
            <a:endParaRPr lang="en-US" b="1" dirty="0"/>
          </a:p>
          <a:p>
            <a:pPr marL="231775" lvl="0" indent="-231775">
              <a:buFont typeface="Arial" panose="020B0604020202020204" pitchFamily="34" charset="0"/>
              <a:buChar char="•"/>
            </a:pPr>
            <a:r>
              <a:rPr lang="en-US" b="1" dirty="0"/>
              <a:t>Need for Digital identifies. </a:t>
            </a:r>
            <a:r>
              <a:rPr lang="en-US" dirty="0"/>
              <a:t>We have also observed that in many cases, such digitization efforts are hampered by the lack of digital identity (in some countries, they lack identity documents altogether!). India with their </a:t>
            </a:r>
            <a:r>
              <a:rPr lang="en-US" dirty="0" err="1"/>
              <a:t>Addhaar</a:t>
            </a:r>
            <a:r>
              <a:rPr lang="en-US" dirty="0"/>
              <a:t> digital identity has led the way in unlocking and simplifying access to government digital services.</a:t>
            </a:r>
            <a:endParaRPr lang="en-US" b="1" dirty="0"/>
          </a:p>
          <a:p>
            <a:pPr lvl="0"/>
            <a:r>
              <a:rPr lang="en-US" b="1" dirty="0"/>
              <a:t> IMF Work on the building block.</a:t>
            </a:r>
            <a:endParaRPr lang="en-US" dirty="0"/>
          </a:p>
          <a:p>
            <a:r>
              <a:rPr lang="en-US" dirty="0"/>
              <a:t>In our work at the IMF, we work for example with countries on how digitization impacts revenue collection. As you know we also work a lot on digital currencies, and I invite you to look at our web site for some important papers on that topic.</a:t>
            </a:r>
            <a:endParaRPr lang="en-US" b="1" dirty="0"/>
          </a:p>
        </p:txBody>
      </p:sp>
      <p:sp>
        <p:nvSpPr>
          <p:cNvPr id="4" name="Slide Number Placeholder 3"/>
          <p:cNvSpPr>
            <a:spLocks noGrp="1"/>
          </p:cNvSpPr>
          <p:nvPr>
            <p:ph type="sldNum" sz="quarter" idx="5"/>
          </p:nvPr>
        </p:nvSpPr>
        <p:spPr/>
        <p:txBody>
          <a:bodyPr/>
          <a:lstStyle/>
          <a:p>
            <a:fld id="{E329117E-CF66-46E3-9671-AEC97621FE7E}" type="slidenum">
              <a:rPr lang="en-US" smtClean="0"/>
              <a:t>8</a:t>
            </a:fld>
            <a:endParaRPr lang="en-US" dirty="0"/>
          </a:p>
        </p:txBody>
      </p:sp>
    </p:spTree>
    <p:extLst>
      <p:ext uri="{BB962C8B-B14F-4D97-AF65-F5344CB8AC3E}">
        <p14:creationId xmlns:p14="http://schemas.microsoft.com/office/powerpoint/2010/main" val="3574913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4"/>
            <a:ext cx="5618480" cy="4829096"/>
          </a:xfrm>
        </p:spPr>
        <p:txBody>
          <a:bodyPr/>
          <a:lstStyle/>
          <a:p>
            <a:r>
              <a:rPr lang="en-US" b="1" dirty="0"/>
              <a:t>The second building block calls for goal-oriented innovation, especially for countries for countries with low resources.</a:t>
            </a:r>
            <a:endParaRPr lang="en-US" dirty="0"/>
          </a:p>
          <a:p>
            <a:pPr lvl="0"/>
            <a:endParaRPr lang="en-US" b="1" dirty="0"/>
          </a:p>
          <a:p>
            <a:pPr marL="231775" lvl="0" indent="-231775">
              <a:buFont typeface="Arial" panose="020B0604020202020204" pitchFamily="34" charset="0"/>
              <a:buChar char="•"/>
            </a:pPr>
            <a:r>
              <a:rPr lang="en-US" dirty="0"/>
              <a:t>As technologists, we see the enormous value of innovation to a technology perspective. But it’s also about economic impact, as president Kagame said at the 2017 Davos meeting, it is the governments role to understand how innovation will impact the nation and be implemented.</a:t>
            </a:r>
          </a:p>
          <a:p>
            <a:pPr lvl="0"/>
            <a:endParaRPr lang="en-US" dirty="0"/>
          </a:p>
          <a:p>
            <a:pPr marL="231775" lvl="0" indent="-231775">
              <a:buFont typeface="Arial" panose="020B0604020202020204" pitchFamily="34" charset="0"/>
              <a:buChar char="•"/>
            </a:pPr>
            <a:r>
              <a:rPr lang="en-US" dirty="0"/>
              <a:t>LIC don’t always have the R&amp;D or other resources, so it is imperative to set specific goals to their innovation initiatives. Possibly even bold goals. The goals should also aim to foster industries of the future, reskilling, and job creation--as Emre will talk about.</a:t>
            </a:r>
          </a:p>
          <a:p>
            <a:pPr lvl="0"/>
            <a:endParaRPr lang="en-US" b="1" dirty="0"/>
          </a:p>
          <a:p>
            <a:r>
              <a:rPr lang="en-US" dirty="0"/>
              <a:t>Our study shows that most countries have some sort of innovation hub or regulatory sandbox. </a:t>
            </a:r>
          </a:p>
          <a:p>
            <a:pPr marL="231775" indent="-231775">
              <a:buFont typeface="Arial" panose="020B0604020202020204" pitchFamily="34" charset="0"/>
              <a:buChar char="•"/>
            </a:pPr>
            <a:r>
              <a:rPr lang="en-US" dirty="0"/>
              <a:t>However, not many countries have set specific, bold goals to maximize the value of their limited resources. </a:t>
            </a:r>
          </a:p>
          <a:p>
            <a:pPr marL="231775" indent="-231775">
              <a:buFont typeface="Arial" panose="020B0604020202020204" pitchFamily="34" charset="0"/>
              <a:buChar char="•"/>
            </a:pPr>
            <a:r>
              <a:rPr lang="en-US" dirty="0"/>
              <a:t>Many low-income countries do not always have access or the ability to leverage the most recent technology and digital information, so they need to set innovation hubs that allows them to stay on top of the most recent research on things like open data, open banking, or flexible regulation. </a:t>
            </a:r>
          </a:p>
          <a:p>
            <a:pPr lvl="0"/>
            <a:endParaRPr lang="en-US" b="1" dirty="0"/>
          </a:p>
          <a:p>
            <a:r>
              <a:rPr lang="en-US" dirty="0"/>
              <a:t>For this BB, we use our own </a:t>
            </a:r>
            <a:r>
              <a:rPr lang="en-US" dirty="0" err="1"/>
              <a:t>iLab</a:t>
            </a:r>
            <a:r>
              <a:rPr lang="en-US" dirty="0"/>
              <a:t>, which you can visit on the 2</a:t>
            </a:r>
            <a:r>
              <a:rPr lang="en-US" baseline="30000" dirty="0"/>
              <a:t>nd</a:t>
            </a:r>
            <a:r>
              <a:rPr lang="en-US" dirty="0"/>
              <a:t> floor, to understand innovation ourselves.  For example, we have created with the WBG our own blockchain crypto-asset, which we called Learning Coin, which is a lab tool to understand blockchain. We will make the source code available soon to central banks.</a:t>
            </a:r>
          </a:p>
          <a:p>
            <a:pPr lvl="0"/>
            <a:endParaRPr lang="en-US" b="1" dirty="0"/>
          </a:p>
        </p:txBody>
      </p:sp>
      <p:sp>
        <p:nvSpPr>
          <p:cNvPr id="4" name="Slide Number Placeholder 3"/>
          <p:cNvSpPr>
            <a:spLocks noGrp="1"/>
          </p:cNvSpPr>
          <p:nvPr>
            <p:ph type="sldNum" sz="quarter" idx="5"/>
          </p:nvPr>
        </p:nvSpPr>
        <p:spPr/>
        <p:txBody>
          <a:bodyPr/>
          <a:lstStyle/>
          <a:p>
            <a:fld id="{E329117E-CF66-46E3-9671-AEC97621FE7E}" type="slidenum">
              <a:rPr lang="en-US" smtClean="0"/>
              <a:t>9</a:t>
            </a:fld>
            <a:endParaRPr lang="en-US" dirty="0"/>
          </a:p>
        </p:txBody>
      </p:sp>
    </p:spTree>
    <p:extLst>
      <p:ext uri="{BB962C8B-B14F-4D97-AF65-F5344CB8AC3E}">
        <p14:creationId xmlns:p14="http://schemas.microsoft.com/office/powerpoint/2010/main" val="1755534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age">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3DD6BFB-FDE1-4F1F-8B97-3DE719002594}"/>
              </a:ext>
            </a:extLst>
          </p:cNvPr>
          <p:cNvSpPr>
            <a:spLocks noGrp="1"/>
          </p:cNvSpPr>
          <p:nvPr>
            <p:ph type="pic" sz="quarter" idx="11"/>
          </p:nvPr>
        </p:nvSpPr>
        <p:spPr>
          <a:xfrm>
            <a:off x="0" y="0"/>
            <a:ext cx="12192000" cy="5187113"/>
          </a:xfrm>
          <a:prstGeom prst="rect">
            <a:avLst/>
          </a:prstGeom>
        </p:spPr>
        <p:txBody>
          <a:bodyPr/>
          <a:lstStyle/>
          <a:p>
            <a:endParaRPr lang="en-US" dirty="0"/>
          </a:p>
        </p:txBody>
      </p:sp>
      <p:sp>
        <p:nvSpPr>
          <p:cNvPr id="2" name="Title 1"/>
          <p:cNvSpPr>
            <a:spLocks noGrp="1"/>
          </p:cNvSpPr>
          <p:nvPr>
            <p:ph type="ctrTitle" hasCustomPrompt="1"/>
          </p:nvPr>
        </p:nvSpPr>
        <p:spPr>
          <a:xfrm>
            <a:off x="6553200" y="952500"/>
            <a:ext cx="5100919" cy="2119313"/>
          </a:xfrm>
          <a:prstGeom prst="rect">
            <a:avLst/>
          </a:prstGeom>
        </p:spPr>
        <p:txBody>
          <a:bodyPr anchor="b">
            <a:normAutofit/>
          </a:bodyPr>
          <a:lstStyle>
            <a:lvl1pPr algn="l">
              <a:defRPr sz="3000">
                <a:solidFill>
                  <a:schemeClr val="bg1"/>
                </a:solidFill>
              </a:defRPr>
            </a:lvl1pPr>
          </a:lstStyle>
          <a:p>
            <a:r>
              <a:rPr lang="en-US" dirty="0"/>
              <a:t>Presentation Title</a:t>
            </a:r>
          </a:p>
        </p:txBody>
      </p:sp>
      <p:sp>
        <p:nvSpPr>
          <p:cNvPr id="5" name="Text Placeholder 4">
            <a:extLst>
              <a:ext uri="{FF2B5EF4-FFF2-40B4-BE49-F238E27FC236}">
                <a16:creationId xmlns:a16="http://schemas.microsoft.com/office/drawing/2014/main" id="{7038CC19-CAD4-7945-A074-6E11AE3D0573}"/>
              </a:ext>
            </a:extLst>
          </p:cNvPr>
          <p:cNvSpPr>
            <a:spLocks noGrp="1"/>
          </p:cNvSpPr>
          <p:nvPr>
            <p:ph type="body" sz="quarter" idx="10" hasCustomPrompt="1"/>
          </p:nvPr>
        </p:nvSpPr>
        <p:spPr>
          <a:xfrm>
            <a:off x="6553199" y="3513888"/>
            <a:ext cx="5114928" cy="1673225"/>
          </a:xfrm>
          <a:prstGeom prst="rect">
            <a:avLst/>
          </a:prstGeom>
        </p:spPr>
        <p:txBody>
          <a:bodyPr>
            <a:noAutofit/>
          </a:bodyPr>
          <a:lstStyle>
            <a:lvl1pPr>
              <a:lnSpc>
                <a:spcPct val="105000"/>
              </a:lnSpc>
              <a:spcBef>
                <a:spcPts val="0"/>
              </a:spcBef>
              <a:spcAft>
                <a:spcPts val="0"/>
              </a:spcAft>
              <a:defRPr sz="1500" b="1">
                <a:solidFill>
                  <a:schemeClr val="bg1"/>
                </a:solidFill>
              </a:defRPr>
            </a:lvl1pPr>
            <a:lvl2pPr marL="0" indent="0">
              <a:lnSpc>
                <a:spcPct val="105000"/>
              </a:lnSpc>
              <a:spcBef>
                <a:spcPts val="0"/>
              </a:spcBef>
              <a:spcAft>
                <a:spcPts val="0"/>
              </a:spcAft>
              <a:buNone/>
              <a:tabLst/>
              <a:defRPr sz="1125">
                <a:solidFill>
                  <a:schemeClr val="bg1"/>
                </a:solidFill>
              </a:defRPr>
            </a:lvl2pPr>
            <a:lvl3pPr marL="142869" indent="-142869">
              <a:lnSpc>
                <a:spcPct val="105000"/>
              </a:lnSpc>
              <a:spcAft>
                <a:spcPts val="0"/>
              </a:spcAft>
              <a:tabLst/>
              <a:defRPr sz="1125">
                <a:solidFill>
                  <a:schemeClr val="bg1"/>
                </a:solidFill>
              </a:defRPr>
            </a:lvl3pPr>
            <a:lvl4pPr marL="285739" indent="-142869">
              <a:lnSpc>
                <a:spcPct val="105000"/>
              </a:lnSpc>
              <a:spcAft>
                <a:spcPts val="0"/>
              </a:spcAft>
              <a:defRPr sz="1125">
                <a:solidFill>
                  <a:schemeClr val="bg1"/>
                </a:solidFill>
              </a:defRPr>
            </a:lvl4pPr>
            <a:lvl5pPr marL="428608" indent="-142869">
              <a:lnSpc>
                <a:spcPct val="105000"/>
              </a:lnSpc>
              <a:spcAft>
                <a:spcPts val="0"/>
              </a:spcAft>
              <a:defRPr sz="1125">
                <a:solidFill>
                  <a:schemeClr val="bg1"/>
                </a:solidFil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37339670"/>
      </p:ext>
    </p:extLst>
  </p:cSld>
  <p:clrMapOvr>
    <a:masterClrMapping/>
  </p:clrMapOvr>
  <p:extLst>
    <p:ext uri="{DCECCB84-F9BA-43D5-87BE-67443E8EF086}">
      <p15:sldGuideLst xmlns:p15="http://schemas.microsoft.com/office/powerpoint/2012/main">
        <p15:guide id="1" pos="502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Present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602C-CAA4-ED41-AAE1-3A1E7E102540}"/>
              </a:ext>
            </a:extLst>
          </p:cNvPr>
          <p:cNvSpPr>
            <a:spLocks noGrp="1"/>
          </p:cNvSpPr>
          <p:nvPr>
            <p:ph type="title"/>
          </p:nvPr>
        </p:nvSpPr>
        <p:spPr>
          <a:xfrm>
            <a:off x="418476" y="1978755"/>
            <a:ext cx="5494163" cy="2206208"/>
          </a:xfrm>
        </p:spPr>
        <p:txBody>
          <a:bodyPr/>
          <a:lstStyle/>
          <a:p>
            <a:r>
              <a:rPr lang="en-US" dirty="0"/>
              <a:t>Click to edit Master title style</a:t>
            </a:r>
          </a:p>
        </p:txBody>
      </p:sp>
      <p:sp>
        <p:nvSpPr>
          <p:cNvPr id="5" name="Picture Placeholder 4">
            <a:extLst>
              <a:ext uri="{FF2B5EF4-FFF2-40B4-BE49-F238E27FC236}">
                <a16:creationId xmlns:a16="http://schemas.microsoft.com/office/drawing/2014/main" id="{BCC6BC40-3D47-4243-BB82-94F02F87D7F2}"/>
              </a:ext>
            </a:extLst>
          </p:cNvPr>
          <p:cNvSpPr>
            <a:spLocks noGrp="1"/>
          </p:cNvSpPr>
          <p:nvPr>
            <p:ph type="pic" sz="quarter" idx="10" hasCustomPrompt="1"/>
          </p:nvPr>
        </p:nvSpPr>
        <p:spPr>
          <a:xfrm>
            <a:off x="5912639" y="1978755"/>
            <a:ext cx="4230427" cy="4879244"/>
          </a:xfrm>
        </p:spPr>
        <p:txBody>
          <a:bodyPr/>
          <a:lstStyle/>
          <a:p>
            <a:r>
              <a:rPr lang="en-US" dirty="0"/>
              <a:t>Picture1</a:t>
            </a:r>
          </a:p>
        </p:txBody>
      </p:sp>
      <p:sp>
        <p:nvSpPr>
          <p:cNvPr id="6" name="Picture Placeholder 4">
            <a:extLst>
              <a:ext uri="{FF2B5EF4-FFF2-40B4-BE49-F238E27FC236}">
                <a16:creationId xmlns:a16="http://schemas.microsoft.com/office/drawing/2014/main" id="{8A3A5B15-6A99-FE4E-9FE7-276D6F3F4D7E}"/>
              </a:ext>
            </a:extLst>
          </p:cNvPr>
          <p:cNvSpPr>
            <a:spLocks noGrp="1"/>
          </p:cNvSpPr>
          <p:nvPr>
            <p:ph type="pic" sz="quarter" idx="11" hasCustomPrompt="1"/>
          </p:nvPr>
        </p:nvSpPr>
        <p:spPr>
          <a:xfrm>
            <a:off x="8743829" y="1978755"/>
            <a:ext cx="4230427" cy="4879244"/>
          </a:xfrm>
        </p:spPr>
        <p:txBody>
          <a:bodyPr/>
          <a:lstStyle/>
          <a:p>
            <a:r>
              <a:rPr lang="en-US" dirty="0"/>
              <a:t>Picture2</a:t>
            </a:r>
          </a:p>
        </p:txBody>
      </p:sp>
      <p:sp>
        <p:nvSpPr>
          <p:cNvPr id="7" name="Text Placeholder 2">
            <a:extLst>
              <a:ext uri="{FF2B5EF4-FFF2-40B4-BE49-F238E27FC236}">
                <a16:creationId xmlns:a16="http://schemas.microsoft.com/office/drawing/2014/main" id="{B3BB77D9-D542-594C-A742-3E4E833916E1}"/>
              </a:ext>
            </a:extLst>
          </p:cNvPr>
          <p:cNvSpPr>
            <a:spLocks noGrp="1"/>
          </p:cNvSpPr>
          <p:nvPr>
            <p:ph idx="1" hasCustomPrompt="1"/>
          </p:nvPr>
        </p:nvSpPr>
        <p:spPr>
          <a:xfrm>
            <a:off x="418476" y="4482059"/>
            <a:ext cx="5494163" cy="1086284"/>
          </a:xfrm>
          <a:prstGeom prst="rect">
            <a:avLst/>
          </a:prstGeom>
        </p:spPr>
        <p:txBody>
          <a:bodyPr vert="horz" lIns="91440" tIns="45720" rIns="91440" bIns="45720" rtlCol="0">
            <a:normAutofit/>
          </a:bodyPr>
          <a:lstStyle/>
          <a:p>
            <a:pPr lvl="0"/>
            <a:r>
              <a:rPr lang="en-US" dirty="0"/>
              <a:t>PRESENTER:</a:t>
            </a:r>
          </a:p>
          <a:p>
            <a:pPr lvl="1"/>
            <a:r>
              <a:rPr lang="en-US" dirty="0"/>
              <a:t>&lt;Name1&gt; (Dept)</a:t>
            </a:r>
          </a:p>
        </p:txBody>
      </p:sp>
      <p:sp>
        <p:nvSpPr>
          <p:cNvPr id="8" name="Text Placeholder 2">
            <a:extLst>
              <a:ext uri="{FF2B5EF4-FFF2-40B4-BE49-F238E27FC236}">
                <a16:creationId xmlns:a16="http://schemas.microsoft.com/office/drawing/2014/main" id="{D2C65B40-6A1C-E54A-A920-592C218B07C0}"/>
              </a:ext>
            </a:extLst>
          </p:cNvPr>
          <p:cNvSpPr>
            <a:spLocks noGrp="1"/>
          </p:cNvSpPr>
          <p:nvPr>
            <p:ph idx="12" hasCustomPrompt="1"/>
          </p:nvPr>
        </p:nvSpPr>
        <p:spPr>
          <a:xfrm>
            <a:off x="418476" y="5696090"/>
            <a:ext cx="5494163" cy="1034163"/>
          </a:xfrm>
          <a:prstGeom prst="rect">
            <a:avLst/>
          </a:prstGeom>
        </p:spPr>
        <p:txBody>
          <a:bodyPr vert="horz" lIns="91440" tIns="45720" rIns="91440" bIns="45720" rtlCol="0">
            <a:normAutofit/>
          </a:bodyPr>
          <a:lstStyle/>
          <a:p>
            <a:pPr lvl="0"/>
            <a:r>
              <a:rPr lang="en-US" dirty="0"/>
              <a:t>MODERATOR:</a:t>
            </a:r>
          </a:p>
          <a:p>
            <a:pPr lvl="1"/>
            <a:r>
              <a:rPr lang="en-US" dirty="0"/>
              <a:t>&lt;Name&gt; (Dept)</a:t>
            </a:r>
          </a:p>
        </p:txBody>
      </p:sp>
    </p:spTree>
    <p:extLst>
      <p:ext uri="{BB962C8B-B14F-4D97-AF65-F5344CB8AC3E}">
        <p14:creationId xmlns:p14="http://schemas.microsoft.com/office/powerpoint/2010/main" val="3767429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35A615-44B8-AC4C-BDEB-B9D50F7261D9}"/>
              </a:ext>
            </a:extLst>
          </p:cNvPr>
          <p:cNvSpPr/>
          <p:nvPr userDrawn="1"/>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dirty="0"/>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dirty="0"/>
              <a:t>Month </a:t>
            </a:r>
            <a:r>
              <a:rPr lang="en-US" dirty="0" err="1"/>
              <a:t>dd</a:t>
            </a:r>
            <a:r>
              <a:rPr lang="en-US" dirty="0"/>
              <a:t>, </a:t>
            </a:r>
            <a:r>
              <a:rPr lang="en-US" dirty="0" err="1"/>
              <a:t>yyyy</a:t>
            </a:r>
            <a:endParaRPr lang="en-US" dirty="0"/>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dirty="0"/>
              <a:t>Speaker Name</a:t>
            </a:r>
          </a:p>
          <a:p>
            <a:pPr lvl="0"/>
            <a:r>
              <a:rPr lang="en-US" dirty="0"/>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dirty="0"/>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pic>
        <p:nvPicPr>
          <p:cNvPr id="6" name="Graphic 5">
            <a:extLst>
              <a:ext uri="{FF2B5EF4-FFF2-40B4-BE49-F238E27FC236}">
                <a16:creationId xmlns:a16="http://schemas.microsoft.com/office/drawing/2014/main" id="{A84459F0-C776-6C49-B932-81C19C279ABD}"/>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0119"/>
          <a:stretch/>
        </p:blipFill>
        <p:spPr>
          <a:xfrm>
            <a:off x="5623560" y="749808"/>
            <a:ext cx="1095647" cy="1143159"/>
          </a:xfrm>
          <a:prstGeom prst="rect">
            <a:avLst/>
          </a:prstGeom>
        </p:spPr>
      </p:pic>
    </p:spTree>
    <p:extLst>
      <p:ext uri="{BB962C8B-B14F-4D97-AF65-F5344CB8AC3E}">
        <p14:creationId xmlns:p14="http://schemas.microsoft.com/office/powerpoint/2010/main" val="371086157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orient="horz" pos="3799">
          <p15:clr>
            <a:srgbClr val="FBAE40"/>
          </p15:clr>
        </p15:guide>
        <p15:guide id="3" pos="3600">
          <p15:clr>
            <a:srgbClr val="FBAE40"/>
          </p15:clr>
        </p15:guide>
        <p15:guide id="4" pos="308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pt. Presenta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35A615-44B8-AC4C-BDEB-B9D50F7261D9}"/>
              </a:ext>
            </a:extLst>
          </p:cNvPr>
          <p:cNvSpPr/>
          <p:nvPr userDrawn="1"/>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dirty="0"/>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dirty="0"/>
              <a:t>Month </a:t>
            </a:r>
            <a:r>
              <a:rPr lang="en-US" dirty="0" err="1"/>
              <a:t>dd</a:t>
            </a:r>
            <a:r>
              <a:rPr lang="en-US" dirty="0"/>
              <a:t>, </a:t>
            </a:r>
            <a:r>
              <a:rPr lang="en-US" dirty="0" err="1"/>
              <a:t>yyyy</a:t>
            </a:r>
            <a:endParaRPr lang="en-US" dirty="0"/>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dirty="0"/>
              <a:t>Speaker Name</a:t>
            </a:r>
          </a:p>
          <a:p>
            <a:pPr lvl="0"/>
            <a:r>
              <a:rPr lang="en-US" dirty="0"/>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dirty="0"/>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pic>
        <p:nvPicPr>
          <p:cNvPr id="11" name="Graphic 10">
            <a:extLst>
              <a:ext uri="{FF2B5EF4-FFF2-40B4-BE49-F238E27FC236}">
                <a16:creationId xmlns:a16="http://schemas.microsoft.com/office/drawing/2014/main" id="{297D2D33-B99A-B046-B49A-16CB982B1BB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23560" y="749808"/>
            <a:ext cx="3666226" cy="1143000"/>
          </a:xfrm>
          <a:prstGeom prst="rect">
            <a:avLst/>
          </a:prstGeom>
        </p:spPr>
      </p:pic>
    </p:spTree>
    <p:extLst>
      <p:ext uri="{BB962C8B-B14F-4D97-AF65-F5344CB8AC3E}">
        <p14:creationId xmlns:p14="http://schemas.microsoft.com/office/powerpoint/2010/main" val="121510225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orient="horz" pos="3799">
          <p15:clr>
            <a:srgbClr val="FBAE40"/>
          </p15:clr>
        </p15:guide>
        <p15:guide id="3" pos="3600">
          <p15:clr>
            <a:srgbClr val="FBAE40"/>
          </p15:clr>
        </p15:guide>
        <p15:guide id="4" pos="3081">
          <p15:clr>
            <a:srgbClr val="FBAE40"/>
          </p15:clr>
        </p15:guide>
        <p15:guide id="5" pos="3632">
          <p15:clr>
            <a:srgbClr val="FBAE40"/>
          </p15:clr>
        </p15:guide>
        <p15:guide id="6" orient="horz" pos="833">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Cya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dirty="0"/>
              <a:t>Title for Divider (Cyan)</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IMF </a:t>
            </a:r>
            <a:r>
              <a:rPr lang="en-US" sz="900" b="0" dirty="0">
                <a:solidFill>
                  <a:schemeClr val="bg1"/>
                </a:solidFill>
                <a:latin typeface="+mn-lt"/>
                <a:cs typeface="Arial Black" charset="0"/>
              </a:rPr>
              <a:t>| African Department</a:t>
            </a:r>
            <a:endParaRPr lang="en-US" sz="900" b="0" dirty="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338789057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Green)">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dirty="0"/>
              <a:t>Title for Divider (Green)</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IMF </a:t>
            </a:r>
            <a:r>
              <a:rPr lang="en-US" sz="900" b="0" dirty="0">
                <a:solidFill>
                  <a:schemeClr val="bg1"/>
                </a:solidFill>
                <a:latin typeface="+mn-lt"/>
                <a:cs typeface="Arial Black" charset="0"/>
              </a:rPr>
              <a:t>| African Department</a:t>
            </a:r>
            <a:endParaRPr lang="en-US" sz="900" b="0" dirty="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266800288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dirty="0"/>
              <a:t>Title for Divider (Yellow)</a:t>
            </a: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IMF </a:t>
            </a:r>
            <a:r>
              <a:rPr lang="en-US" sz="900" b="0" dirty="0">
                <a:solidFill>
                  <a:schemeClr val="bg1"/>
                </a:solidFill>
                <a:latin typeface="+mn-lt"/>
                <a:cs typeface="Arial Black" charset="0"/>
              </a:rPr>
              <a:t>| African Department</a:t>
            </a:r>
            <a:endParaRPr lang="en-US" sz="900" b="0" dirty="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84107905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Agenda">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DC936A-9C43-D84B-9C24-0185515D689C}"/>
              </a:ext>
            </a:extLst>
          </p:cNvPr>
          <p:cNvSpPr/>
          <p:nvPr userDrawn="1"/>
        </p:nvSpPr>
        <p:spPr>
          <a:xfrm>
            <a:off x="-1" y="6638778"/>
            <a:ext cx="12192001" cy="219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Box 2">
            <a:extLst>
              <a:ext uri="{FF2B5EF4-FFF2-40B4-BE49-F238E27FC236}">
                <a16:creationId xmlns:a16="http://schemas.microsoft.com/office/drawing/2014/main" id="{387B958B-EF8E-214B-9B02-2EE3EF507FDD}"/>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bg1"/>
                </a:solidFill>
                <a:latin typeface="Arial Black" charset="0"/>
                <a:cs typeface="Arial Black" charset="0"/>
              </a:rPr>
              <a:t>IMF </a:t>
            </a:r>
            <a:r>
              <a:rPr lang="en-US" sz="900" b="0" dirty="0">
                <a:solidFill>
                  <a:schemeClr val="bg1"/>
                </a:solidFill>
                <a:latin typeface="+mn-lt"/>
                <a:cs typeface="Arial Black" charset="0"/>
              </a:rPr>
              <a:t>| African Department</a:t>
            </a:r>
            <a:endParaRPr lang="en-US" sz="900" b="0" dirty="0">
              <a:solidFill>
                <a:schemeClr val="bg1"/>
              </a:solidFill>
              <a:latin typeface="+mn-lt"/>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
        <p:nvSpPr>
          <p:cNvPr id="10" name="Content Placeholder 9">
            <a:extLst>
              <a:ext uri="{FF2B5EF4-FFF2-40B4-BE49-F238E27FC236}">
                <a16:creationId xmlns:a16="http://schemas.microsoft.com/office/drawing/2014/main" id="{07CE3741-921D-834E-8354-54991BEB2BDD}"/>
              </a:ext>
            </a:extLst>
          </p:cNvPr>
          <p:cNvSpPr>
            <a:spLocks noGrp="1"/>
          </p:cNvSpPr>
          <p:nvPr>
            <p:ph sz="quarter" idx="11" hasCustomPrompt="1"/>
          </p:nvPr>
        </p:nvSpPr>
        <p:spPr>
          <a:xfrm>
            <a:off x="1235964" y="683639"/>
            <a:ext cx="9372600" cy="5486400"/>
          </a:xfrm>
        </p:spPr>
        <p:txBody>
          <a:bodyPr tIns="0" bIns="365760" anchor="ctr" anchorCtr="0"/>
          <a:lstStyle>
            <a:lvl1pPr>
              <a:spcBef>
                <a:spcPts val="0"/>
              </a:spcBef>
              <a:spcAft>
                <a:spcPts val="2400"/>
              </a:spcAft>
              <a:buClrTx/>
              <a:defRPr sz="3400" b="0" i="0">
                <a:solidFill>
                  <a:schemeClr val="bg1"/>
                </a:solidFill>
                <a:latin typeface="Arial Black" panose="020B0604020202020204" pitchFamily="34" charset="0"/>
                <a:cs typeface="Arial Black" panose="020B0604020202020204" pitchFamily="34" charset="0"/>
              </a:defRPr>
            </a:lvl1pPr>
            <a:lvl2pPr marL="342900" indent="-342900">
              <a:spcBef>
                <a:spcPts val="900"/>
              </a:spcBef>
              <a:spcAft>
                <a:spcPts val="0"/>
              </a:spcAft>
              <a:buClrTx/>
              <a:tabLst/>
              <a:defRPr sz="3200" b="0">
                <a:solidFill>
                  <a:schemeClr val="bg1"/>
                </a:solidFill>
              </a:defRPr>
            </a:lvl2pPr>
            <a:lvl3pPr marL="342900" indent="-342900">
              <a:spcBef>
                <a:spcPts val="900"/>
              </a:spcBef>
              <a:spcAft>
                <a:spcPts val="0"/>
              </a:spcAft>
              <a:buClrTx/>
              <a:buSzPct val="100000"/>
              <a:buFont typeface="Wingdings" pitchFamily="2" charset="2"/>
              <a:buChar char="§"/>
              <a:tabLst/>
              <a:defRPr sz="3200" b="1">
                <a:solidFill>
                  <a:schemeClr val="accent2">
                    <a:lumMod val="60000"/>
                    <a:lumOff val="40000"/>
                  </a:schemeClr>
                </a:solidFill>
              </a:defRPr>
            </a:lvl3pPr>
            <a:lvl4pPr marL="514350" indent="-171450">
              <a:spcBef>
                <a:spcPts val="0"/>
              </a:spcBef>
              <a:spcAft>
                <a:spcPts val="300"/>
              </a:spcAft>
              <a:buClrTx/>
              <a:buFont typeface="Arial" panose="020B0604020202020204" pitchFamily="34" charset="0"/>
              <a:buChar char="•"/>
              <a:tabLst/>
              <a:defRPr sz="2100" b="0">
                <a:solidFill>
                  <a:schemeClr val="bg1"/>
                </a:solidFill>
              </a:defRPr>
            </a:lvl4pPr>
            <a:lvl5pPr marL="514350" indent="-171450">
              <a:spcBef>
                <a:spcPts val="0"/>
              </a:spcBef>
              <a:spcAft>
                <a:spcPts val="300"/>
              </a:spcAft>
              <a:buClrTx/>
              <a:buFont typeface="Arial" panose="020B0604020202020204" pitchFamily="34" charset="0"/>
              <a:buChar char="•"/>
              <a:tabLst/>
              <a:defRPr sz="2100" b="1">
                <a:solidFill>
                  <a:schemeClr val="accent2">
                    <a:lumMod val="60000"/>
                    <a:lumOff val="40000"/>
                  </a:schemeClr>
                </a:solidFill>
              </a:defRPr>
            </a:lvl5pPr>
          </a:lstStyle>
          <a:p>
            <a:pPr lvl="0"/>
            <a:r>
              <a:rPr lang="en-US" dirty="0"/>
              <a:t>Title for Divider–Agenda</a:t>
            </a:r>
          </a:p>
          <a:p>
            <a:pPr lvl="1"/>
            <a:r>
              <a:rPr lang="en-US" dirty="0"/>
              <a:t>Agenda Item—Inactive</a:t>
            </a:r>
          </a:p>
          <a:p>
            <a:pPr lvl="2"/>
            <a:r>
              <a:rPr lang="en-US" dirty="0"/>
              <a:t>Agenda Item—Active</a:t>
            </a:r>
          </a:p>
          <a:p>
            <a:pPr lvl="3"/>
            <a:r>
              <a:rPr lang="en-US" dirty="0"/>
              <a:t>Second level</a:t>
            </a:r>
          </a:p>
          <a:p>
            <a:pPr lvl="4"/>
            <a:r>
              <a:rPr lang="en-US" dirty="0"/>
              <a:t>Third level</a:t>
            </a:r>
          </a:p>
        </p:txBody>
      </p:sp>
    </p:spTree>
    <p:extLst>
      <p:ext uri="{BB962C8B-B14F-4D97-AF65-F5344CB8AC3E}">
        <p14:creationId xmlns:p14="http://schemas.microsoft.com/office/powerpoint/2010/main" val="389171437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orient="horz" pos="399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W)">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976736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Slide Title for Single-Column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defRPr/>
            </a:lvl4pPr>
            <a:lvl5pPr>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Tree>
    <p:extLst>
      <p:ext uri="{BB962C8B-B14F-4D97-AF65-F5344CB8AC3E}">
        <p14:creationId xmlns:p14="http://schemas.microsoft.com/office/powerpoint/2010/main" val="264975905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Slide Title for Two-Column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4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6" name="Text Placeholder 2">
            <a:extLst>
              <a:ext uri="{FF2B5EF4-FFF2-40B4-BE49-F238E27FC236}">
                <a16:creationId xmlns:a16="http://schemas.microsoft.com/office/drawing/2014/main" id="{0BF7038D-D496-7248-87EC-9540380F1D12}"/>
              </a:ext>
            </a:extLst>
          </p:cNvPr>
          <p:cNvSpPr>
            <a:spLocks noGrp="1"/>
          </p:cNvSpPr>
          <p:nvPr>
            <p:ph type="body" sz="quarter" idx="13" hasCustomPrompt="1"/>
          </p:nvPr>
        </p:nvSpPr>
        <p:spPr>
          <a:xfrm>
            <a:off x="6383338" y="1469871"/>
            <a:ext cx="4572000" cy="4860591"/>
          </a:xfrm>
        </p:spPr>
        <p:txBody>
          <a:bodyPr>
            <a:normAutofit/>
          </a:bodyPr>
          <a:lstStyle>
            <a:lvl1pPr>
              <a:spcBef>
                <a:spcPts val="24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Tree>
    <p:extLst>
      <p:ext uri="{BB962C8B-B14F-4D97-AF65-F5344CB8AC3E}">
        <p14:creationId xmlns:p14="http://schemas.microsoft.com/office/powerpoint/2010/main" val="62290806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viders">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880850" y="2298021"/>
            <a:ext cx="4708233" cy="2387600"/>
          </a:xfrm>
          <a:prstGeom prst="rect">
            <a:avLst/>
          </a:prstGeom>
        </p:spPr>
        <p:txBody>
          <a:bodyPr anchor="ctr">
            <a:normAutofit/>
          </a:bodyPr>
          <a:lstStyle>
            <a:lvl1pPr algn="l">
              <a:defRPr sz="3000">
                <a:solidFill>
                  <a:schemeClr val="bg1"/>
                </a:solidFill>
              </a:defRPr>
            </a:lvl1pPr>
          </a:lstStyle>
          <a:p>
            <a:r>
              <a:rPr lang="en-US" dirty="0"/>
              <a:t>Divider </a:t>
            </a:r>
            <a:br>
              <a:rPr lang="en-US" dirty="0"/>
            </a:br>
            <a:r>
              <a:rPr lang="en-US" dirty="0"/>
              <a:t>Title</a:t>
            </a:r>
          </a:p>
        </p:txBody>
      </p:sp>
      <p:pic>
        <p:nvPicPr>
          <p:cNvPr id="9" name="Picture 8">
            <a:extLst>
              <a:ext uri="{FF2B5EF4-FFF2-40B4-BE49-F238E27FC236}">
                <a16:creationId xmlns:a16="http://schemas.microsoft.com/office/drawing/2014/main" id="{4662DB3D-EEE8-8046-ADEB-109E737405E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63643"/>
          <a:stretch/>
        </p:blipFill>
        <p:spPr>
          <a:xfrm>
            <a:off x="5562600" y="5145742"/>
            <a:ext cx="1752600" cy="1335968"/>
          </a:xfrm>
          <a:prstGeom prst="rect">
            <a:avLst/>
          </a:prstGeom>
        </p:spPr>
      </p:pic>
      <p:sp>
        <p:nvSpPr>
          <p:cNvPr id="4" name="TextBox 3">
            <a:extLst>
              <a:ext uri="{FF2B5EF4-FFF2-40B4-BE49-F238E27FC236}">
                <a16:creationId xmlns:a16="http://schemas.microsoft.com/office/drawing/2014/main" id="{18D2254A-BEAD-49BB-8CEF-AA164CE78E85}"/>
              </a:ext>
            </a:extLst>
          </p:cNvPr>
          <p:cNvSpPr txBox="1"/>
          <p:nvPr userDrawn="1"/>
        </p:nvSpPr>
        <p:spPr>
          <a:xfrm>
            <a:off x="7315200" y="5595718"/>
            <a:ext cx="1999586" cy="451342"/>
          </a:xfrm>
          <a:prstGeom prst="rect">
            <a:avLst/>
          </a:prstGeom>
          <a:noFill/>
        </p:spPr>
        <p:txBody>
          <a:bodyPr wrap="none" rtlCol="0">
            <a:spAutoFit/>
          </a:bodyPr>
          <a:lstStyle/>
          <a:p>
            <a:r>
              <a:rPr lang="en-US" sz="2333" b="1" dirty="0">
                <a:solidFill>
                  <a:schemeClr val="bg1"/>
                </a:solidFill>
                <a:latin typeface="+mj-lt"/>
                <a:ea typeface="Arial Unicode MS" panose="020B0604020202020204" pitchFamily="34" charset="-128"/>
                <a:cs typeface="Arial Unicode MS" panose="020B0604020202020204" pitchFamily="34" charset="-128"/>
              </a:rPr>
              <a:t>Digital Advisory</a:t>
            </a:r>
          </a:p>
        </p:txBody>
      </p:sp>
    </p:spTree>
    <p:extLst>
      <p:ext uri="{BB962C8B-B14F-4D97-AF65-F5344CB8AC3E}">
        <p14:creationId xmlns:p14="http://schemas.microsoft.com/office/powerpoint/2010/main" val="2909035945"/>
      </p:ext>
    </p:extLst>
  </p:cSld>
  <p:clrMapOvr>
    <a:masterClrMapping/>
  </p:clrMapOvr>
  <p:extLst>
    <p:ext uri="{DCECCB84-F9BA-43D5-87BE-67443E8EF086}">
      <p15:sldGuideLst xmlns:p15="http://schemas.microsoft.com/office/powerpoint/2012/main">
        <p15:guide id="1" pos="502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Text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Title for </a:t>
            </a:r>
            <a:r>
              <a:rPr lang="en-US" dirty="0" err="1"/>
              <a:t>Photo+Text</a:t>
            </a:r>
            <a:r>
              <a:rPr lang="en-US" dirty="0"/>
              <a:t> (W)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marL="917575" marR="0"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marL="917575" marR="0" lvl="4"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a:pPr>
            <a:r>
              <a:rPr lang="en-US" dirty="0"/>
              <a:t>Quadruple-click the “Indent More” button (above) for fourth-level bullets</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1239838" y="1669499"/>
            <a:ext cx="4856162" cy="44805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239839" y="5889219"/>
            <a:ext cx="4856162"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175877439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340806" y="491385"/>
            <a:ext cx="3670259" cy="978486"/>
          </a:xfrm>
          <a:prstGeom prst="rect">
            <a:avLst/>
          </a:prstGeom>
        </p:spPr>
        <p:txBody>
          <a:bodyPr vert="horz" lIns="0" tIns="0" rIns="0" bIns="0" rtlCol="0" anchor="ctr">
            <a:normAutofit/>
          </a:bodyPr>
          <a:lstStyle>
            <a:lvl1pPr algn="l">
              <a:defRPr lang="en-US" sz="2400" dirty="0">
                <a:solidFill>
                  <a:schemeClr val="tx2"/>
                </a:solidFill>
                <a:latin typeface="Arial Black" charset="0"/>
                <a:ea typeface="Arial Black" charset="0"/>
                <a:cs typeface="Arial Black" charset="0"/>
              </a:defRPr>
            </a:lvl1pPr>
          </a:lstStyle>
          <a:p>
            <a:pPr marL="0" lvl="0"/>
            <a:r>
              <a:rPr lang="en-US" dirty="0"/>
              <a:t>Title for </a:t>
            </a:r>
            <a:r>
              <a:rPr lang="en-US" dirty="0" err="1"/>
              <a:t>Text+Photo</a:t>
            </a:r>
            <a:r>
              <a:rPr lang="en-US" dirty="0"/>
              <a:t>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340806" y="1469871"/>
            <a:ext cx="3670259"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6" name="Picture Placeholder 2">
            <a:extLst>
              <a:ext uri="{FF2B5EF4-FFF2-40B4-BE49-F238E27FC236}">
                <a16:creationId xmlns:a16="http://schemas.microsoft.com/office/drawing/2014/main" id="{47569D7D-6010-454B-A86B-B6C69D7E2E6B}"/>
              </a:ext>
            </a:extLst>
          </p:cNvPr>
          <p:cNvSpPr>
            <a:spLocks noGrp="1"/>
          </p:cNvSpPr>
          <p:nvPr>
            <p:ph type="pic" sz="quarter" idx="11" hasCustomPrompt="1"/>
          </p:nvPr>
        </p:nvSpPr>
        <p:spPr>
          <a:xfrm>
            <a:off x="4191000" y="-1"/>
            <a:ext cx="8001000" cy="6629400"/>
          </a:xfrm>
          <a:solidFill>
            <a:schemeClr val="bg1">
              <a:lumMod val="90000"/>
            </a:schemeClr>
          </a:solidFill>
        </p:spPr>
        <p:txBody>
          <a:bodyPr tIns="0" bIns="2743200" anchor="b"/>
          <a:lstStyle>
            <a:lvl1pPr algn="ctr">
              <a:defRPr i="1">
                <a:solidFill>
                  <a:schemeClr val="bg1">
                    <a:lumMod val="75000"/>
                  </a:schemeClr>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FD26CCD3-E500-1F49-8DD8-1545E2CBF0B3}"/>
              </a:ext>
            </a:extLst>
          </p:cNvPr>
          <p:cNvSpPr>
            <a:spLocks noGrp="1"/>
          </p:cNvSpPr>
          <p:nvPr>
            <p:ph type="body" sz="quarter" idx="12" hasCustomPrompt="1"/>
          </p:nvPr>
        </p:nvSpPr>
        <p:spPr>
          <a:xfrm rot="5400000">
            <a:off x="8746884" y="3184281"/>
            <a:ext cx="6629396"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139923901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Title for </a:t>
            </a:r>
            <a:r>
              <a:rPr lang="en-US" dirty="0" err="1"/>
              <a:t>Photo+Photo</a:t>
            </a:r>
            <a:r>
              <a:rPr lang="en-US" dirty="0"/>
              <a:t> (W)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9" y="1469871"/>
            <a:ext cx="6096000" cy="42519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dirty="0"/>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68953943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rge Photo+Title (W)">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1" y="5349453"/>
            <a:ext cx="12192000" cy="1508547"/>
          </a:xfrm>
          <a:prstGeom prst="rect">
            <a:avLst/>
          </a:prstGeom>
        </p:spPr>
        <p:txBody>
          <a:bodyPr vert="horz" lIns="457200" tIns="182880" rIns="457200" bIns="182880" rtlCol="0" anchor="t" anchorCtr="0">
            <a:noAutofit/>
          </a:bodyPr>
          <a:lstStyle>
            <a:lvl1pPr algn="ctr">
              <a:defRPr lang="en-US" sz="2400" dirty="0">
                <a:solidFill>
                  <a:schemeClr val="tx2"/>
                </a:solidFill>
                <a:latin typeface="Arial Black" charset="0"/>
                <a:ea typeface="Arial Black" charset="0"/>
                <a:cs typeface="Arial Black" charset="0"/>
              </a:defRPr>
            </a:lvl1pPr>
          </a:lstStyle>
          <a:p>
            <a:pPr marL="0" lvl="0"/>
            <a:r>
              <a:rPr lang="en-US" dirty="0"/>
              <a:t>Title for Large Photo (W) Layout</a:t>
            </a:r>
          </a:p>
        </p:txBody>
      </p:sp>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0"/>
            <a:ext cx="12192000" cy="5349875"/>
          </a:xfrm>
          <a:solidFill>
            <a:schemeClr val="bg1">
              <a:lumMod val="90000"/>
            </a:schemeClr>
          </a:solidFill>
        </p:spPr>
        <p:txBody>
          <a:bodyPr tIns="0" bIns="2057400" anchor="b"/>
          <a:lstStyle>
            <a:lvl1pPr algn="ctr">
              <a:defRPr i="1">
                <a:solidFill>
                  <a:schemeClr val="bg1">
                    <a:lumMod val="75000"/>
                  </a:schemeClr>
                </a:solidFill>
              </a:defRPr>
            </a:lvl1pPr>
          </a:lstStyle>
          <a:p>
            <a:r>
              <a:rPr lang="en-US" dirty="0"/>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97603197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xtra-Large Photo+Title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172200"/>
          </a:xfrm>
          <a:solidFill>
            <a:schemeClr val="bg1">
              <a:lumMod val="90000"/>
            </a:schemeClr>
          </a:solidFill>
        </p:spPr>
        <p:txBody>
          <a:bodyPr tIns="0" bIns="2560320" anchor="b"/>
          <a:lstStyle>
            <a:lvl1pPr algn="ctr">
              <a:defRPr i="1">
                <a:solidFill>
                  <a:schemeClr val="bg1">
                    <a:lumMod val="75000"/>
                  </a:schemeClr>
                </a:solidFill>
              </a:defRPr>
            </a:lvl1pPr>
          </a:lstStyle>
          <a:p>
            <a:r>
              <a:rPr lang="en-US" dirty="0"/>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975483" y="2955682"/>
            <a:ext cx="6172198"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0" y="6172200"/>
            <a:ext cx="12202245" cy="685800"/>
          </a:xfrm>
          <a:prstGeom prst="rect">
            <a:avLst/>
          </a:prstGeom>
        </p:spPr>
        <p:txBody>
          <a:bodyPr vert="horz" lIns="457200" tIns="91440" rIns="457200" bIns="182880" rtlCol="0" anchor="t" anchorCtr="0">
            <a:normAutofit/>
          </a:bodyPr>
          <a:lstStyle>
            <a:lvl1pPr algn="ctr">
              <a:defRPr lang="en-US" sz="2200" dirty="0">
                <a:solidFill>
                  <a:schemeClr val="tx2"/>
                </a:solidFill>
                <a:latin typeface="Arial Black" charset="0"/>
                <a:ea typeface="Arial Black" charset="0"/>
                <a:cs typeface="Arial Black" charset="0"/>
              </a:defRPr>
            </a:lvl1pPr>
          </a:lstStyle>
          <a:p>
            <a:pPr marL="0" lvl="0"/>
            <a:r>
              <a:rPr lang="en-US" dirty="0"/>
              <a:t>Title for Extra-Large </a:t>
            </a:r>
            <a:r>
              <a:rPr lang="en-US" dirty="0" err="1"/>
              <a:t>Photo+Title</a:t>
            </a:r>
            <a:r>
              <a:rPr lang="en-US" dirty="0"/>
              <a:t> (W) Layout</a:t>
            </a:r>
          </a:p>
        </p:txBody>
      </p:sp>
    </p:spTree>
    <p:extLst>
      <p:ext uri="{BB962C8B-B14F-4D97-AF65-F5344CB8AC3E}">
        <p14:creationId xmlns:p14="http://schemas.microsoft.com/office/powerpoint/2010/main" val="62321145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xtra-Large Photo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583680"/>
          </a:xfrm>
          <a:solidFill>
            <a:schemeClr val="bg1">
              <a:lumMod val="90000"/>
            </a:schemeClr>
          </a:solidFill>
        </p:spPr>
        <p:txBody>
          <a:bodyPr tIns="0" bIns="2743200" anchor="b"/>
          <a:lstStyle>
            <a:lvl1pPr algn="ctr">
              <a:defRPr i="1">
                <a:solidFill>
                  <a:schemeClr val="bg1">
                    <a:lumMod val="75000"/>
                  </a:schemeClr>
                </a:solidFill>
              </a:defRPr>
            </a:lvl1pPr>
          </a:lstStyle>
          <a:p>
            <a:r>
              <a:rPr lang="en-US" dirty="0"/>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769743" y="3161422"/>
            <a:ext cx="6583678"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113924670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ingle-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Single-Column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marL="0" marR="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solidFill>
                  <a:schemeClr val="bg1"/>
                </a:solidFill>
              </a:defRPr>
            </a:lvl1pPr>
            <a:lvl2pPr>
              <a:buClr>
                <a:schemeClr val="tx2">
                  <a:lumMod val="40000"/>
                  <a:lumOff val="60000"/>
                </a:schemeClr>
              </a:buClr>
              <a:defRPr>
                <a:solidFill>
                  <a:schemeClr val="bg1"/>
                </a:solidFill>
              </a:defRPr>
            </a:lvl2pPr>
            <a:lvl3pPr>
              <a:buClr>
                <a:schemeClr val="bg1">
                  <a:lumMod val="75000"/>
                </a:schemeClr>
              </a:buClr>
              <a:defRPr>
                <a:solidFill>
                  <a:schemeClr val="bg1"/>
                </a:solidFill>
              </a:defRPr>
            </a:lvl3pPr>
            <a:lvl4pPr>
              <a:buClr>
                <a:schemeClr val="tx2">
                  <a:lumMod val="40000"/>
                  <a:lumOff val="60000"/>
                </a:schemeClr>
              </a:buClr>
              <a:defRPr>
                <a:solidFill>
                  <a:schemeClr val="bg1"/>
                </a:solidFill>
              </a:defRPr>
            </a:lvl4pPr>
            <a:lvl5pPr>
              <a:buClr>
                <a:schemeClr val="bg1">
                  <a:lumMod val="75000"/>
                </a:schemeClr>
              </a:buClr>
              <a:defRPr>
                <a:solidFill>
                  <a:schemeClr val="bg1"/>
                </a:solidFill>
              </a:defRPr>
            </a:lvl5pPr>
          </a:lstStyle>
          <a:p>
            <a:pPr marL="0" marR="0" lvl="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pPr>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Box 3">
            <a:extLst>
              <a:ext uri="{FF2B5EF4-FFF2-40B4-BE49-F238E27FC236}">
                <a16:creationId xmlns:a16="http://schemas.microsoft.com/office/drawing/2014/main" id="{5B31EA4B-58AD-3842-9BEC-4B9FF60E019D}"/>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IMF </a:t>
            </a:r>
            <a:r>
              <a:rPr lang="en-US" sz="900" b="0" dirty="0">
                <a:solidFill>
                  <a:schemeClr val="accent1">
                    <a:lumMod val="60000"/>
                    <a:lumOff val="40000"/>
                  </a:schemeClr>
                </a:solidFill>
                <a:latin typeface="+mn-lt"/>
                <a:cs typeface="Arial Black" charset="0"/>
              </a:rPr>
              <a:t>| African Department</a:t>
            </a:r>
            <a:endParaRPr lang="en-US" sz="900" b="0" dirty="0">
              <a:solidFill>
                <a:schemeClr val="accent1">
                  <a:lumMod val="60000"/>
                  <a:lumOff val="40000"/>
                </a:schemeClr>
              </a:solidFill>
              <a:latin typeface="+mn-lt"/>
            </a:endParaRPr>
          </a:p>
        </p:txBody>
      </p:sp>
      <p:sp>
        <p:nvSpPr>
          <p:cNvPr id="5" name="TextBox 4">
            <a:extLst>
              <a:ext uri="{FF2B5EF4-FFF2-40B4-BE49-F238E27FC236}">
                <a16:creationId xmlns:a16="http://schemas.microsoft.com/office/drawing/2014/main" id="{E06FD9C8-9F14-B64C-88D7-AFEADAB39B39}"/>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405697722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wo-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Two-Column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IMF </a:t>
            </a:r>
            <a:r>
              <a:rPr lang="en-US" sz="900" b="0" dirty="0">
                <a:solidFill>
                  <a:schemeClr val="accent1">
                    <a:lumMod val="60000"/>
                    <a:lumOff val="40000"/>
                  </a:schemeClr>
                </a:solidFill>
                <a:latin typeface="+mn-lt"/>
                <a:cs typeface="Arial Black" charset="0"/>
              </a:rPr>
              <a:t>| African Department</a:t>
            </a:r>
            <a:endParaRPr lang="en-US" sz="900" b="0" dirty="0">
              <a:solidFill>
                <a:schemeClr val="accent1">
                  <a:lumMod val="60000"/>
                  <a:lumOff val="40000"/>
                </a:schemeClr>
              </a:solidFill>
              <a:latin typeface="+mn-lt"/>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cxnSp>
        <p:nvCxnSpPr>
          <p:cNvPr id="7" name="Straight Connector 6">
            <a:extLst>
              <a:ext uri="{FF2B5EF4-FFF2-40B4-BE49-F238E27FC236}">
                <a16:creationId xmlns:a16="http://schemas.microsoft.com/office/drawing/2014/main" id="{DCB5B26B-2A1F-084E-BAF6-BEA91A8E38A5}"/>
              </a:ext>
            </a:extLst>
          </p:cNvPr>
          <p:cNvCxnSpPr>
            <a:cxnSpLocks/>
          </p:cNvCxnSpPr>
          <p:nvPr userDrawn="1"/>
        </p:nvCxnSpPr>
        <p:spPr>
          <a:xfrm>
            <a:off x="6096000" y="1670538"/>
            <a:ext cx="0" cy="4425462"/>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153803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hoto+Text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a:t>
            </a:r>
            <a:r>
              <a:rPr lang="en-US" dirty="0" err="1"/>
              <a:t>Photo+Text</a:t>
            </a:r>
            <a:r>
              <a:rPr lang="en-US" dirty="0"/>
              <a:t> (B)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5" name="TextBox 4">
            <a:extLst>
              <a:ext uri="{FF2B5EF4-FFF2-40B4-BE49-F238E27FC236}">
                <a16:creationId xmlns:a16="http://schemas.microsoft.com/office/drawing/2014/main" id="{6DC0B0CE-B013-7641-9551-DA60CF80B4AC}"/>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IMF </a:t>
            </a:r>
            <a:r>
              <a:rPr lang="en-US" sz="900" b="0" dirty="0">
                <a:solidFill>
                  <a:schemeClr val="accent1">
                    <a:lumMod val="60000"/>
                    <a:lumOff val="40000"/>
                  </a:schemeClr>
                </a:solidFill>
                <a:latin typeface="+mn-lt"/>
                <a:cs typeface="Arial Black" charset="0"/>
              </a:rPr>
              <a:t>| African Department</a:t>
            </a:r>
            <a:endParaRPr lang="en-US" sz="900" b="0" dirty="0">
              <a:solidFill>
                <a:schemeClr val="accent1">
                  <a:lumMod val="60000"/>
                  <a:lumOff val="40000"/>
                </a:schemeClr>
              </a:solidFill>
              <a:latin typeface="+mn-lt"/>
            </a:endParaRP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
        <p:nvSpPr>
          <p:cNvPr id="9" name="Picture Placeholder 4">
            <a:extLst>
              <a:ext uri="{FF2B5EF4-FFF2-40B4-BE49-F238E27FC236}">
                <a16:creationId xmlns:a16="http://schemas.microsoft.com/office/drawing/2014/main" id="{ADC7D600-7783-1F4F-AD62-06B784E129FD}"/>
              </a:ext>
            </a:extLst>
          </p:cNvPr>
          <p:cNvSpPr>
            <a:spLocks noGrp="1"/>
          </p:cNvSpPr>
          <p:nvPr>
            <p:ph type="pic" sz="quarter" idx="13" hasCustomPrompt="1"/>
          </p:nvPr>
        </p:nvSpPr>
        <p:spPr>
          <a:xfrm>
            <a:off x="1239838" y="1672046"/>
            <a:ext cx="4855464" cy="44805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dirty="0"/>
              <a:t>Click icon to insert a photo.</a:t>
            </a:r>
          </a:p>
        </p:txBody>
      </p:sp>
      <p:sp>
        <p:nvSpPr>
          <p:cNvPr id="10" name="Text Placeholder 4">
            <a:extLst>
              <a:ext uri="{FF2B5EF4-FFF2-40B4-BE49-F238E27FC236}">
                <a16:creationId xmlns:a16="http://schemas.microsoft.com/office/drawing/2014/main" id="{A3893C67-9BAE-6946-9896-78E2472B03D8}"/>
              </a:ext>
            </a:extLst>
          </p:cNvPr>
          <p:cNvSpPr>
            <a:spLocks noGrp="1"/>
          </p:cNvSpPr>
          <p:nvPr>
            <p:ph type="body" sz="quarter" idx="14" hasCustomPrompt="1"/>
          </p:nvPr>
        </p:nvSpPr>
        <p:spPr>
          <a:xfrm>
            <a:off x="1239838" y="5891766"/>
            <a:ext cx="4855464"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Tree>
    <p:extLst>
      <p:ext uri="{BB962C8B-B14F-4D97-AF65-F5344CB8AC3E}">
        <p14:creationId xmlns:p14="http://schemas.microsoft.com/office/powerpoint/2010/main" val="244162580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1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hoto+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a:t>
            </a:r>
            <a:r>
              <a:rPr lang="en-US" dirty="0" err="1"/>
              <a:t>Photo+Photo</a:t>
            </a:r>
            <a:r>
              <a:rPr lang="en-US" dirty="0"/>
              <a:t> (B)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dirty="0"/>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9" y="1469871"/>
            <a:ext cx="6096000" cy="42519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dirty="0"/>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10" name="TextBox 9">
            <a:extLst>
              <a:ext uri="{FF2B5EF4-FFF2-40B4-BE49-F238E27FC236}">
                <a16:creationId xmlns:a16="http://schemas.microsoft.com/office/drawing/2014/main" id="{8E8A7720-BFE2-8541-8CCE-E6CF2AEB21D5}"/>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IMF </a:t>
            </a:r>
            <a:r>
              <a:rPr lang="en-US" sz="900" b="0" dirty="0">
                <a:solidFill>
                  <a:schemeClr val="accent1">
                    <a:lumMod val="60000"/>
                    <a:lumOff val="40000"/>
                  </a:schemeClr>
                </a:solidFill>
                <a:latin typeface="+mn-lt"/>
                <a:cs typeface="Arial Black" charset="0"/>
              </a:rPr>
              <a:t>| African Department</a:t>
            </a:r>
            <a:endParaRPr lang="en-US" sz="900" b="0" dirty="0">
              <a:solidFill>
                <a:schemeClr val="accent1">
                  <a:lumMod val="60000"/>
                  <a:lumOff val="40000"/>
                </a:schemeClr>
              </a:solidFill>
              <a:latin typeface="+mn-lt"/>
            </a:endParaRPr>
          </a:p>
        </p:txBody>
      </p:sp>
      <p:sp>
        <p:nvSpPr>
          <p:cNvPr id="11" name="TextBox 10">
            <a:extLst>
              <a:ext uri="{FF2B5EF4-FFF2-40B4-BE49-F238E27FC236}">
                <a16:creationId xmlns:a16="http://schemas.microsoft.com/office/drawing/2014/main" id="{DF7CAC3A-914C-D94C-9254-C253E5803F2C}"/>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180473218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9556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Large-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0" y="5349450"/>
            <a:ext cx="12191999" cy="1508547"/>
          </a:xfrm>
          <a:prstGeom prst="rect">
            <a:avLst/>
          </a:prstGeom>
        </p:spPr>
        <p:txBody>
          <a:bodyPr vert="horz" lIns="457200" tIns="182880" rIns="457200" bIns="182880" rtlCol="0" anchor="t">
            <a:normAutofit/>
          </a:bodyPr>
          <a:lstStyle>
            <a:lvl1pPr algn="ctr">
              <a:defRPr lang="en-US" sz="2400" dirty="0">
                <a:solidFill>
                  <a:schemeClr val="bg1"/>
                </a:solidFill>
                <a:latin typeface="Arial Black" charset="0"/>
                <a:ea typeface="Arial Black" charset="0"/>
                <a:cs typeface="Arial Black" charset="0"/>
              </a:defRPr>
            </a:lvl1pPr>
          </a:lstStyle>
          <a:p>
            <a:pPr marL="0" lvl="0"/>
            <a:r>
              <a:rPr lang="en-US" dirty="0"/>
              <a:t>Title for Large-Photo (B) Layout</a:t>
            </a:r>
          </a:p>
        </p:txBody>
      </p:sp>
      <p:sp>
        <p:nvSpPr>
          <p:cNvPr id="3" name="Picture Placeholder 2">
            <a:extLst>
              <a:ext uri="{FF2B5EF4-FFF2-40B4-BE49-F238E27FC236}">
                <a16:creationId xmlns:a16="http://schemas.microsoft.com/office/drawing/2014/main" id="{6B57DE7E-D5A7-934A-BDAA-810E25C7A254}"/>
              </a:ext>
            </a:extLst>
          </p:cNvPr>
          <p:cNvSpPr>
            <a:spLocks noGrp="1"/>
          </p:cNvSpPr>
          <p:nvPr>
            <p:ph type="pic" sz="quarter" idx="10" hasCustomPrompt="1"/>
          </p:nvPr>
        </p:nvSpPr>
        <p:spPr>
          <a:xfrm>
            <a:off x="0" y="0"/>
            <a:ext cx="12192000" cy="5349875"/>
          </a:xfrm>
          <a:solidFill>
            <a:schemeClr val="tx2">
              <a:lumMod val="50000"/>
            </a:schemeClr>
          </a:solidFill>
        </p:spPr>
        <p:txBody>
          <a:bodyPr tIns="0" bIns="2057400" anchor="b"/>
          <a:lstStyle>
            <a:lvl1pPr algn="ctr">
              <a:defRPr i="1">
                <a:solidFill>
                  <a:schemeClr val="tx2"/>
                </a:solidFill>
              </a:defRPr>
            </a:lvl1pPr>
          </a:lstStyle>
          <a:p>
            <a:r>
              <a:rPr lang="en-US" dirty="0"/>
              <a:t>Click icon to insert a photo.</a:t>
            </a:r>
          </a:p>
        </p:txBody>
      </p:sp>
      <p:sp>
        <p:nvSpPr>
          <p:cNvPr id="5" name="Text Placeholder 4">
            <a:extLst>
              <a:ext uri="{FF2B5EF4-FFF2-40B4-BE49-F238E27FC236}">
                <a16:creationId xmlns:a16="http://schemas.microsoft.com/office/drawing/2014/main" id="{7096E3DB-FA3A-7842-8A68-4AE4AACEC5FF}"/>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dirty="0"/>
              <a:t>Click here to insert photo credit/copyright information</a:t>
            </a:r>
          </a:p>
        </p:txBody>
      </p:sp>
      <p:sp>
        <p:nvSpPr>
          <p:cNvPr id="12" name="TextBox 11">
            <a:extLst>
              <a:ext uri="{FF2B5EF4-FFF2-40B4-BE49-F238E27FC236}">
                <a16:creationId xmlns:a16="http://schemas.microsoft.com/office/drawing/2014/main" id="{764FF97F-5A7B-3544-BBF1-8D9147069589}"/>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IMF </a:t>
            </a:r>
            <a:r>
              <a:rPr lang="en-US" sz="900" b="0" dirty="0">
                <a:solidFill>
                  <a:schemeClr val="accent1">
                    <a:lumMod val="60000"/>
                    <a:lumOff val="40000"/>
                  </a:schemeClr>
                </a:solidFill>
                <a:latin typeface="+mn-lt"/>
                <a:cs typeface="Arial Black" charset="0"/>
              </a:rPr>
              <a:t>| African Department</a:t>
            </a:r>
            <a:endParaRPr lang="en-US" sz="900" b="0" dirty="0">
              <a:solidFill>
                <a:schemeClr val="accent1">
                  <a:lumMod val="60000"/>
                  <a:lumOff val="40000"/>
                </a:schemeClr>
              </a:solidFill>
              <a:latin typeface="+mn-lt"/>
            </a:endParaRPr>
          </a:p>
        </p:txBody>
      </p:sp>
      <p:sp>
        <p:nvSpPr>
          <p:cNvPr id="13" name="TextBox 12">
            <a:extLst>
              <a:ext uri="{FF2B5EF4-FFF2-40B4-BE49-F238E27FC236}">
                <a16:creationId xmlns:a16="http://schemas.microsoft.com/office/drawing/2014/main" id="{5558205F-7910-2A4D-9D13-3F4027CE12D3}"/>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375487187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Single-Column, White">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dirty="0"/>
              <a:t>Slide Title for Single-Column, White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defRPr/>
            </a:lvl4pPr>
            <a:lvl5pPr>
              <a:defRPr/>
            </a:lvl5pPr>
          </a:lstStyle>
          <a:p>
            <a:pPr lvl="0"/>
            <a:r>
              <a:rPr lang="en-US" dirty="0"/>
              <a:t>Paragraph/</a:t>
            </a:r>
            <a:r>
              <a:rPr lang="en-US" dirty="0" err="1"/>
              <a:t>unbulleted</a:t>
            </a:r>
            <a:r>
              <a:rPr lang="en-US" dirty="0"/>
              <a:t> text formatting</a:t>
            </a:r>
          </a:p>
          <a:p>
            <a:pPr lvl="1"/>
            <a:r>
              <a:rPr lang="en-US" dirty="0"/>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Tree>
    <p:extLst>
      <p:ext uri="{BB962C8B-B14F-4D97-AF65-F5344CB8AC3E}">
        <p14:creationId xmlns:p14="http://schemas.microsoft.com/office/powerpoint/2010/main" val="306372058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Single-Column, Blue">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dirty="0"/>
              <a:t>Title for Single-Column, Blue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marL="0" marR="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solidFill>
                  <a:schemeClr val="bg1"/>
                </a:solidFill>
              </a:defRPr>
            </a:lvl1pPr>
            <a:lvl2pPr>
              <a:buClr>
                <a:schemeClr val="tx2">
                  <a:lumMod val="40000"/>
                  <a:lumOff val="60000"/>
                </a:schemeClr>
              </a:buClr>
              <a:defRPr>
                <a:solidFill>
                  <a:schemeClr val="bg1"/>
                </a:solidFill>
              </a:defRPr>
            </a:lvl2pPr>
            <a:lvl3pPr>
              <a:buClr>
                <a:schemeClr val="bg1">
                  <a:lumMod val="75000"/>
                </a:schemeClr>
              </a:buClr>
              <a:defRPr>
                <a:solidFill>
                  <a:schemeClr val="bg1"/>
                </a:solidFill>
              </a:defRPr>
            </a:lvl3pPr>
            <a:lvl4pPr>
              <a:buClr>
                <a:schemeClr val="tx2">
                  <a:lumMod val="40000"/>
                  <a:lumOff val="60000"/>
                </a:schemeClr>
              </a:buClr>
              <a:defRPr>
                <a:solidFill>
                  <a:schemeClr val="bg1"/>
                </a:solidFill>
              </a:defRPr>
            </a:lvl4pPr>
            <a:lvl5pPr>
              <a:buClr>
                <a:schemeClr val="bg1">
                  <a:lumMod val="75000"/>
                </a:schemeClr>
              </a:buClr>
              <a:defRPr>
                <a:solidFill>
                  <a:schemeClr val="bg1"/>
                </a:solidFill>
              </a:defRPr>
            </a:lvl5pPr>
          </a:lstStyle>
          <a:p>
            <a:pPr marL="0" marR="0" lvl="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pPr>
            <a:r>
              <a:rPr lang="en-US" dirty="0"/>
              <a:t>Paragraph/</a:t>
            </a:r>
            <a:r>
              <a:rPr lang="en-US" dirty="0" err="1"/>
              <a:t>unbulleted</a:t>
            </a:r>
            <a:r>
              <a:rPr lang="en-US" dirty="0"/>
              <a:t> text formatting</a:t>
            </a:r>
          </a:p>
          <a:p>
            <a:pPr lvl="1"/>
            <a:r>
              <a:rPr lang="en-US" dirty="0"/>
              <a:t>Click the “Indent More” button (in the Home ribbon, above) for first-level bullets</a:t>
            </a:r>
          </a:p>
          <a:p>
            <a:pPr lvl="2"/>
            <a:r>
              <a:rPr lang="en-US" dirty="0"/>
              <a:t>Double-click the “Indent More” button (above) for second-level bullets</a:t>
            </a:r>
          </a:p>
          <a:p>
            <a:pPr lvl="3"/>
            <a:r>
              <a:rPr lang="en-US" dirty="0"/>
              <a:t>Triple-click the “Indent More” button (above) for third-level bullets</a:t>
            </a:r>
          </a:p>
          <a:p>
            <a:pPr lvl="4"/>
            <a:r>
              <a:rPr lang="en-US" dirty="0"/>
              <a:t>Quadruple-click the “Indent More” button (above) for fourth-level bullets</a:t>
            </a:r>
          </a:p>
        </p:txBody>
      </p:sp>
      <p:sp>
        <p:nvSpPr>
          <p:cNvPr id="4" name="TextBox 3">
            <a:extLst>
              <a:ext uri="{FF2B5EF4-FFF2-40B4-BE49-F238E27FC236}">
                <a16:creationId xmlns:a16="http://schemas.microsoft.com/office/drawing/2014/main" id="{5B31EA4B-58AD-3842-9BEC-4B9FF60E019D}"/>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accent1">
                    <a:lumMod val="60000"/>
                    <a:lumOff val="40000"/>
                  </a:schemeClr>
                </a:solidFill>
                <a:latin typeface="Arial Black" charset="0"/>
                <a:cs typeface="Arial Black" charset="0"/>
              </a:rPr>
              <a:t>INTERNATIONAL MONETARY FUND</a:t>
            </a:r>
            <a:endParaRPr lang="en-US" sz="900" dirty="0">
              <a:solidFill>
                <a:schemeClr val="accent1">
                  <a:lumMod val="60000"/>
                  <a:lumOff val="40000"/>
                </a:schemeClr>
              </a:solidFill>
            </a:endParaRPr>
          </a:p>
        </p:txBody>
      </p:sp>
      <p:sp>
        <p:nvSpPr>
          <p:cNvPr id="5" name="TextBox 4">
            <a:extLst>
              <a:ext uri="{FF2B5EF4-FFF2-40B4-BE49-F238E27FC236}">
                <a16:creationId xmlns:a16="http://schemas.microsoft.com/office/drawing/2014/main" id="{E06FD9C8-9F14-B64C-88D7-AFEADAB39B39}"/>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dirty="0">
              <a:solidFill>
                <a:schemeClr val="bg1"/>
              </a:solidFill>
            </a:endParaRPr>
          </a:p>
        </p:txBody>
      </p:sp>
    </p:spTree>
    <p:extLst>
      <p:ext uri="{BB962C8B-B14F-4D97-AF65-F5344CB8AC3E}">
        <p14:creationId xmlns:p14="http://schemas.microsoft.com/office/powerpoint/2010/main" val="210221933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mod="1">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D1A07-AE44-4CA9-9AC0-A37380182D4E}"/>
              </a:ext>
            </a:extLst>
          </p:cNvPr>
          <p:cNvSpPr>
            <a:spLocks noGrp="1"/>
          </p:cNvSpPr>
          <p:nvPr>
            <p:ph type="title"/>
          </p:nvPr>
        </p:nvSpPr>
        <p:spPr>
          <a:xfrm>
            <a:off x="483340" y="39683"/>
            <a:ext cx="11157287" cy="404817"/>
          </a:xfrm>
          <a:prstGeom prst="rect">
            <a:avLst/>
          </a:prstGeom>
        </p:spPr>
        <p:txBody>
          <a:bodyPr/>
          <a:lstStyle/>
          <a:p>
            <a:r>
              <a:rPr lang="en-US" dirty="0"/>
              <a:t>Click to edit Master title style</a:t>
            </a:r>
          </a:p>
        </p:txBody>
      </p:sp>
      <p:sp>
        <p:nvSpPr>
          <p:cNvPr id="4" name="Content Placeholder 3">
            <a:extLst>
              <a:ext uri="{FF2B5EF4-FFF2-40B4-BE49-F238E27FC236}">
                <a16:creationId xmlns:a16="http://schemas.microsoft.com/office/drawing/2014/main" id="{7CB83B42-6801-43E8-B7D9-19AC3C9FF36C}"/>
              </a:ext>
            </a:extLst>
          </p:cNvPr>
          <p:cNvSpPr>
            <a:spLocks noGrp="1"/>
          </p:cNvSpPr>
          <p:nvPr>
            <p:ph sz="quarter" idx="10"/>
          </p:nvPr>
        </p:nvSpPr>
        <p:spPr>
          <a:xfrm>
            <a:off x="6113929" y="885265"/>
            <a:ext cx="5697538" cy="51435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A98E857B-9563-4DA9-936A-BD00B99F33DF}"/>
              </a:ext>
            </a:extLst>
          </p:cNvPr>
          <p:cNvSpPr>
            <a:spLocks noGrp="1"/>
          </p:cNvSpPr>
          <p:nvPr>
            <p:ph sz="quarter" idx="11"/>
          </p:nvPr>
        </p:nvSpPr>
        <p:spPr>
          <a:xfrm>
            <a:off x="263991" y="889000"/>
            <a:ext cx="5697538" cy="51435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9BB604B4-571A-4054-9EE6-F75201700671}"/>
              </a:ext>
            </a:extLst>
          </p:cNvPr>
          <p:cNvCxnSpPr/>
          <p:nvPr userDrawn="1"/>
        </p:nvCxnSpPr>
        <p:spPr>
          <a:xfrm>
            <a:off x="5943600" y="885265"/>
            <a:ext cx="0" cy="5143500"/>
          </a:xfrm>
          <a:prstGeom prst="line">
            <a:avLst/>
          </a:prstGeom>
          <a:ln w="38100">
            <a:solidFill>
              <a:schemeClr val="tx1">
                <a:lumMod val="10000"/>
                <a:lumOff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5575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Slide without sidebar 2">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434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xfrm>
            <a:off x="483340" y="39683"/>
            <a:ext cx="11157287" cy="404817"/>
          </a:xfrm>
          <a:prstGeom prst="rect">
            <a:avLst/>
          </a:prstGeom>
        </p:spPr>
        <p:txBody>
          <a:bodyPr/>
          <a:lstStyle/>
          <a:p>
            <a:r>
              <a:t>Title Text</a:t>
            </a:r>
          </a:p>
        </p:txBody>
      </p:sp>
      <p:sp>
        <p:nvSpPr>
          <p:cNvPr id="21" name="Body Level One…"/>
          <p:cNvSpPr txBox="1">
            <a:spLocks noGrp="1"/>
          </p:cNvSpPr>
          <p:nvPr>
            <p:ph type="body" idx="1"/>
          </p:nvPr>
        </p:nvSpPr>
        <p:spPr>
          <a:xfrm>
            <a:off x="513348" y="1563759"/>
            <a:ext cx="11157287" cy="426057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370547760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abl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0F3A20A-2191-4DD4-A3F7-ABA51220E3D8}"/>
              </a:ext>
            </a:extLst>
          </p:cNvPr>
          <p:cNvSpPr/>
          <p:nvPr userDrawn="1"/>
        </p:nvSpPr>
        <p:spPr>
          <a:xfrm>
            <a:off x="0" y="-63500"/>
            <a:ext cx="12192000" cy="50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2" name="Rectangle 1">
            <a:extLst>
              <a:ext uri="{FF2B5EF4-FFF2-40B4-BE49-F238E27FC236}">
                <a16:creationId xmlns:a16="http://schemas.microsoft.com/office/drawing/2014/main" id="{222077B5-5D22-4C6E-98A8-3684D9E6D16A}"/>
              </a:ext>
            </a:extLst>
          </p:cNvPr>
          <p:cNvSpPr/>
          <p:nvPr userDrawn="1"/>
        </p:nvSpPr>
        <p:spPr>
          <a:xfrm>
            <a:off x="0" y="-63500"/>
            <a:ext cx="12192000" cy="6921500"/>
          </a:xfrm>
          <a:prstGeom prst="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71657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0314EC-F109-724C-9D79-CD425455B95A}"/>
              </a:ext>
            </a:extLst>
          </p:cNvPr>
          <p:cNvSpPr>
            <a:spLocks noGrp="1"/>
          </p:cNvSpPr>
          <p:nvPr>
            <p:ph type="dt" sz="half" idx="10"/>
          </p:nvPr>
        </p:nvSpPr>
        <p:spPr/>
        <p:txBody>
          <a:bodyPr/>
          <a:lstStyle/>
          <a:p>
            <a:fld id="{EA27EA7A-EFB5-8D41-91E0-3FD3A03AAF1B}" type="datetimeFigureOut">
              <a:rPr lang="en-US" smtClean="0"/>
              <a:t>10/14/2019</a:t>
            </a:fld>
            <a:endParaRPr lang="en-US" dirty="0"/>
          </a:p>
        </p:txBody>
      </p:sp>
      <p:sp>
        <p:nvSpPr>
          <p:cNvPr id="3" name="Footer Placeholder 2">
            <a:extLst>
              <a:ext uri="{FF2B5EF4-FFF2-40B4-BE49-F238E27FC236}">
                <a16:creationId xmlns:a16="http://schemas.microsoft.com/office/drawing/2014/main" id="{EC6425EE-B7F3-C14E-88B3-9B88E61D041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ECE2A24-AC67-D74F-B9A9-5613130B7AC5}"/>
              </a:ext>
            </a:extLst>
          </p:cNvPr>
          <p:cNvSpPr>
            <a:spLocks noGrp="1"/>
          </p:cNvSpPr>
          <p:nvPr>
            <p:ph type="sldNum" sz="quarter" idx="12"/>
          </p:nvPr>
        </p:nvSpPr>
        <p:spPr/>
        <p:txBody>
          <a:bodyPr/>
          <a:lstStyle/>
          <a:p>
            <a:fld id="{DC53F5CB-9093-BB41-B83A-EC3166EF9633}" type="slidenum">
              <a:rPr lang="en-US" smtClean="0"/>
              <a:t>‹#›</a:t>
            </a:fld>
            <a:endParaRPr lang="en-US" dirty="0"/>
          </a:p>
        </p:txBody>
      </p:sp>
    </p:spTree>
    <p:extLst>
      <p:ext uri="{BB962C8B-B14F-4D97-AF65-F5344CB8AC3E}">
        <p14:creationId xmlns:p14="http://schemas.microsoft.com/office/powerpoint/2010/main" val="1108051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Presen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F602C-CAA4-ED41-AAE1-3A1E7E102540}"/>
              </a:ext>
            </a:extLst>
          </p:cNvPr>
          <p:cNvSpPr>
            <a:spLocks noGrp="1"/>
          </p:cNvSpPr>
          <p:nvPr>
            <p:ph type="title"/>
          </p:nvPr>
        </p:nvSpPr>
        <p:spPr>
          <a:xfrm>
            <a:off x="418477" y="1978755"/>
            <a:ext cx="6142662" cy="2206208"/>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C98E576-76CA-8E45-AB93-30FEF7D134FC}"/>
              </a:ext>
            </a:extLst>
          </p:cNvPr>
          <p:cNvSpPr>
            <a:spLocks noGrp="1"/>
          </p:cNvSpPr>
          <p:nvPr>
            <p:ph idx="1" hasCustomPrompt="1"/>
          </p:nvPr>
        </p:nvSpPr>
        <p:spPr>
          <a:xfrm>
            <a:off x="418476" y="4482059"/>
            <a:ext cx="6051385" cy="1086284"/>
          </a:xfrm>
          <a:prstGeom prst="rect">
            <a:avLst/>
          </a:prstGeom>
        </p:spPr>
        <p:txBody>
          <a:bodyPr vert="horz" lIns="91440" tIns="45720" rIns="91440" bIns="45720" rtlCol="0">
            <a:normAutofit/>
          </a:bodyPr>
          <a:lstStyle/>
          <a:p>
            <a:pPr lvl="0"/>
            <a:r>
              <a:rPr lang="en-US" dirty="0"/>
              <a:t>PRESENTER:</a:t>
            </a:r>
          </a:p>
          <a:p>
            <a:pPr lvl="1"/>
            <a:r>
              <a:rPr lang="en-US" dirty="0"/>
              <a:t>&lt;Name1&gt; (Dept)</a:t>
            </a:r>
          </a:p>
        </p:txBody>
      </p:sp>
      <p:sp>
        <p:nvSpPr>
          <p:cNvPr id="5" name="Picture Placeholder 4">
            <a:extLst>
              <a:ext uri="{FF2B5EF4-FFF2-40B4-BE49-F238E27FC236}">
                <a16:creationId xmlns:a16="http://schemas.microsoft.com/office/drawing/2014/main" id="{BCC6BC40-3D47-4243-BB82-94F02F87D7F2}"/>
              </a:ext>
            </a:extLst>
          </p:cNvPr>
          <p:cNvSpPr>
            <a:spLocks noGrp="1"/>
          </p:cNvSpPr>
          <p:nvPr>
            <p:ph type="pic" sz="quarter" idx="10" hasCustomPrompt="1"/>
          </p:nvPr>
        </p:nvSpPr>
        <p:spPr>
          <a:xfrm>
            <a:off x="6561138" y="363538"/>
            <a:ext cx="5630862" cy="6494462"/>
          </a:xfrm>
        </p:spPr>
        <p:txBody>
          <a:bodyPr/>
          <a:lstStyle/>
          <a:p>
            <a:r>
              <a:rPr lang="en-US" dirty="0"/>
              <a:t>Picture 1</a:t>
            </a:r>
          </a:p>
        </p:txBody>
      </p:sp>
      <p:sp>
        <p:nvSpPr>
          <p:cNvPr id="6" name="Text Placeholder 2">
            <a:extLst>
              <a:ext uri="{FF2B5EF4-FFF2-40B4-BE49-F238E27FC236}">
                <a16:creationId xmlns:a16="http://schemas.microsoft.com/office/drawing/2014/main" id="{6079AB14-80FA-7246-BB16-FB2FA9100BBC}"/>
              </a:ext>
            </a:extLst>
          </p:cNvPr>
          <p:cNvSpPr>
            <a:spLocks noGrp="1"/>
          </p:cNvSpPr>
          <p:nvPr>
            <p:ph idx="11" hasCustomPrompt="1"/>
          </p:nvPr>
        </p:nvSpPr>
        <p:spPr>
          <a:xfrm>
            <a:off x="418476" y="5696090"/>
            <a:ext cx="6051385" cy="1034163"/>
          </a:xfrm>
          <a:prstGeom prst="rect">
            <a:avLst/>
          </a:prstGeom>
        </p:spPr>
        <p:txBody>
          <a:bodyPr vert="horz" lIns="91440" tIns="45720" rIns="91440" bIns="45720" rtlCol="0">
            <a:normAutofit/>
          </a:bodyPr>
          <a:lstStyle/>
          <a:p>
            <a:pPr lvl="0"/>
            <a:r>
              <a:rPr lang="en-US" dirty="0"/>
              <a:t>MODERATOR:</a:t>
            </a:r>
          </a:p>
          <a:p>
            <a:pPr lvl="1"/>
            <a:r>
              <a:rPr lang="en-US" dirty="0"/>
              <a:t>&lt;Name&gt; (Dept)</a:t>
            </a:r>
          </a:p>
        </p:txBody>
      </p:sp>
    </p:spTree>
    <p:extLst>
      <p:ext uri="{BB962C8B-B14F-4D97-AF65-F5344CB8AC3E}">
        <p14:creationId xmlns:p14="http://schemas.microsoft.com/office/powerpoint/2010/main" val="3276607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5.emf"/><Relationship Id="rId4" Type="http://schemas.openxmlformats.org/officeDocument/2006/relationships/image" Target="../media/image4.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theme" Target="../theme/theme3.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E43C7DD-CFED-174F-9A35-1F187D84DF8F}"/>
              </a:ext>
            </a:extLst>
          </p:cNvPr>
          <p:cNvSpPr txBox="1"/>
          <p:nvPr/>
        </p:nvSpPr>
        <p:spPr>
          <a:xfrm>
            <a:off x="11460959" y="6553202"/>
            <a:ext cx="288862" cy="198068"/>
          </a:xfrm>
          <a:prstGeom prst="rect">
            <a:avLst/>
          </a:prstGeom>
          <a:noFill/>
        </p:spPr>
        <p:txBody>
          <a:bodyPr wrap="none" rtlCol="0">
            <a:spAutoFit/>
          </a:bodyPr>
          <a:lstStyle/>
          <a:p>
            <a:pPr algn="l"/>
            <a:fld id="{77C29DC7-2E8F-FB40-ABF4-BF70BDB6378D}" type="slidenum">
              <a:rPr lang="en-US" sz="687" smtClean="0">
                <a:solidFill>
                  <a:schemeClr val="accent2"/>
                </a:solidFill>
              </a:rPr>
              <a:pPr algn="l"/>
              <a:t>‹#›</a:t>
            </a:fld>
            <a:endParaRPr lang="en-US" sz="687" dirty="0">
              <a:solidFill>
                <a:schemeClr val="accent2"/>
              </a:solidFill>
            </a:endParaRPr>
          </a:p>
        </p:txBody>
      </p:sp>
      <p:sp>
        <p:nvSpPr>
          <p:cNvPr id="7" name="Rectangle 6">
            <a:extLst>
              <a:ext uri="{FF2B5EF4-FFF2-40B4-BE49-F238E27FC236}">
                <a16:creationId xmlns:a16="http://schemas.microsoft.com/office/drawing/2014/main" id="{CE7FF40D-B47B-4B97-84B9-3106AFA16439}"/>
              </a:ext>
            </a:extLst>
          </p:cNvPr>
          <p:cNvSpPr>
            <a:spLocks noChangeArrowheads="1"/>
          </p:cNvSpPr>
          <p:nvPr userDrawn="1"/>
        </p:nvSpPr>
        <p:spPr bwMode="auto">
          <a:xfrm>
            <a:off x="0" y="6819901"/>
            <a:ext cx="12192000" cy="38099"/>
          </a:xfrm>
          <a:prstGeom prst="rect">
            <a:avLst/>
          </a:prstGeom>
          <a:solidFill>
            <a:srgbClr val="00648E"/>
          </a:solidFill>
          <a:ln w="9525">
            <a:no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500" dirty="0">
              <a:solidFill>
                <a:schemeClr val="bg1"/>
              </a:solidFill>
              <a:latin typeface="Segoe UI Semilight" panose="020B0402040204020203" pitchFamily="34" charset="0"/>
              <a:ea typeface="MS PGothic" panose="020B0600070205080204" pitchFamily="34" charset="-128"/>
              <a:cs typeface="Segoe UI Semilight" panose="020B0402040204020203" pitchFamily="34" charset="0"/>
            </a:endParaRPr>
          </a:p>
        </p:txBody>
      </p:sp>
      <p:pic>
        <p:nvPicPr>
          <p:cNvPr id="8" name="Picture 7">
            <a:extLst>
              <a:ext uri="{FF2B5EF4-FFF2-40B4-BE49-F238E27FC236}">
                <a16:creationId xmlns:a16="http://schemas.microsoft.com/office/drawing/2014/main" id="{33FC44B5-A5D0-4270-8D2A-060448DB9EB4}"/>
              </a:ext>
            </a:extLst>
          </p:cNvPr>
          <p:cNvPicPr>
            <a:picLocks noChangeAspect="1"/>
          </p:cNvPicPr>
          <p:nvPr userDrawn="1"/>
        </p:nvPicPr>
        <p:blipFill rotWithShape="1">
          <a:blip r:embed="rId11" cstate="print">
            <a:duotone>
              <a:schemeClr val="bg2">
                <a:shade val="45000"/>
                <a:satMod val="135000"/>
              </a:schemeClr>
              <a:prstClr val="white"/>
            </a:duotone>
            <a:extLst>
              <a:ext uri="{28A0092B-C50C-407E-A947-70E740481C1C}">
                <a14:useLocalDpi xmlns:a14="http://schemas.microsoft.com/office/drawing/2010/main" val="0"/>
              </a:ext>
            </a:extLst>
          </a:blip>
          <a:srcRect r="69041"/>
          <a:stretch/>
        </p:blipFill>
        <p:spPr>
          <a:xfrm>
            <a:off x="76202" y="6172200"/>
            <a:ext cx="880928" cy="712672"/>
          </a:xfrm>
          <a:prstGeom prst="rect">
            <a:avLst/>
          </a:prstGeom>
        </p:spPr>
      </p:pic>
      <p:sp>
        <p:nvSpPr>
          <p:cNvPr id="4" name="Rectangle 3">
            <a:extLst>
              <a:ext uri="{FF2B5EF4-FFF2-40B4-BE49-F238E27FC236}">
                <a16:creationId xmlns:a16="http://schemas.microsoft.com/office/drawing/2014/main" id="{58E58673-550B-4C7A-BC60-A57A1E4786B9}"/>
              </a:ext>
            </a:extLst>
          </p:cNvPr>
          <p:cNvSpPr/>
          <p:nvPr userDrawn="1"/>
        </p:nvSpPr>
        <p:spPr>
          <a:xfrm>
            <a:off x="0" y="0"/>
            <a:ext cx="12192000" cy="6858000"/>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47503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sldNum="0" hdr="0" ftr="0" dt="0"/>
  <p:txStyles>
    <p:titleStyle>
      <a:lvl1pPr algn="l" defTabSz="571477" rtl="0" eaLnBrk="1" latinLnBrk="0" hangingPunct="1">
        <a:lnSpc>
          <a:spcPct val="85000"/>
        </a:lnSpc>
        <a:spcBef>
          <a:spcPct val="0"/>
        </a:spcBef>
        <a:buNone/>
        <a:defRPr sz="225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571477" rtl="0" eaLnBrk="1" latinLnBrk="0" hangingPunct="1">
        <a:lnSpc>
          <a:spcPct val="95000"/>
        </a:lnSpc>
        <a:spcBef>
          <a:spcPts val="0"/>
        </a:spcBef>
        <a:spcAft>
          <a:spcPts val="750"/>
        </a:spcAft>
        <a:buClr>
          <a:srgbClr val="1E79BF"/>
        </a:buClr>
        <a:buFont typeface="Arial" panose="020B0604020202020204" pitchFamily="34" charset="0"/>
        <a:buNone/>
        <a:defRPr sz="1500" kern="1200">
          <a:solidFill>
            <a:schemeClr val="tx1"/>
          </a:solidFill>
          <a:latin typeface="+mn-lt"/>
          <a:ea typeface="+mn-ea"/>
          <a:cs typeface="+mn-cs"/>
        </a:defRPr>
      </a:lvl1pPr>
      <a:lvl2pPr marL="171443" indent="-171443" algn="l" defTabSz="571477" rtl="0" eaLnBrk="1" latinLnBrk="0" hangingPunct="1">
        <a:lnSpc>
          <a:spcPct val="95000"/>
        </a:lnSpc>
        <a:spcBef>
          <a:spcPts val="0"/>
        </a:spcBef>
        <a:spcAft>
          <a:spcPts val="750"/>
        </a:spcAft>
        <a:buClr>
          <a:schemeClr val="accent1"/>
        </a:buClr>
        <a:buFont typeface="Wingdings" pitchFamily="2" charset="2"/>
        <a:buChar char="§"/>
        <a:tabLst/>
        <a:defRPr sz="1500" kern="1200">
          <a:solidFill>
            <a:schemeClr val="tx1"/>
          </a:solidFill>
          <a:latin typeface="+mn-lt"/>
          <a:ea typeface="+mn-ea"/>
          <a:cs typeface="+mn-cs"/>
        </a:defRPr>
      </a:lvl2pPr>
      <a:lvl3pPr marL="342886" marR="0" indent="-171443" algn="l" defTabSz="571477" rtl="0" eaLnBrk="1" fontAlgn="auto" latinLnBrk="0" hangingPunct="1">
        <a:lnSpc>
          <a:spcPct val="95000"/>
        </a:lnSpc>
        <a:spcBef>
          <a:spcPts val="0"/>
        </a:spcBef>
        <a:spcAft>
          <a:spcPts val="750"/>
        </a:spcAft>
        <a:buClr>
          <a:schemeClr val="accent1"/>
        </a:buClr>
        <a:buSzPct val="80000"/>
        <a:buFont typeface=".HelveticaNeueDeskInterface-Regular"/>
        <a:buChar char="●"/>
        <a:tabLst/>
        <a:defRPr sz="1500" kern="1200">
          <a:solidFill>
            <a:schemeClr val="tx1"/>
          </a:solidFill>
          <a:latin typeface="+mn-lt"/>
          <a:ea typeface="+mn-ea"/>
          <a:cs typeface="+mn-cs"/>
        </a:defRPr>
      </a:lvl3pPr>
      <a:lvl4pPr marL="514329" indent="-171443" algn="l" defTabSz="571477" rtl="0" eaLnBrk="1" latinLnBrk="0" hangingPunct="1">
        <a:lnSpc>
          <a:spcPct val="95000"/>
        </a:lnSpc>
        <a:spcBef>
          <a:spcPts val="0"/>
        </a:spcBef>
        <a:spcAft>
          <a:spcPts val="750"/>
        </a:spcAft>
        <a:buClr>
          <a:schemeClr val="accent1"/>
        </a:buClr>
        <a:buSzPct val="110000"/>
        <a:buFont typeface=".LucidaGrandeUI"/>
        <a:buChar char="▸"/>
        <a:tabLst/>
        <a:defRPr sz="1500" kern="1200">
          <a:solidFill>
            <a:schemeClr val="tx1"/>
          </a:solidFill>
          <a:latin typeface="+mn-lt"/>
          <a:ea typeface="+mn-ea"/>
          <a:cs typeface="+mn-cs"/>
        </a:defRPr>
      </a:lvl4pPr>
      <a:lvl5pPr marL="685773" indent="-171443" algn="l" defTabSz="571477" rtl="0" eaLnBrk="1" latinLnBrk="0" hangingPunct="1">
        <a:lnSpc>
          <a:spcPct val="95000"/>
        </a:lnSpc>
        <a:spcBef>
          <a:spcPts val="0"/>
        </a:spcBef>
        <a:spcAft>
          <a:spcPts val="750"/>
        </a:spcAft>
        <a:buClr>
          <a:schemeClr val="accent1"/>
        </a:buClr>
        <a:buSzPct val="80000"/>
        <a:buFont typeface=".LucidaGrandeUI"/>
        <a:buChar char="◆"/>
        <a:tabLst/>
        <a:defRPr sz="1500" kern="1200">
          <a:solidFill>
            <a:schemeClr val="tx1"/>
          </a:solidFill>
          <a:latin typeface="+mn-lt"/>
          <a:ea typeface="+mn-ea"/>
          <a:cs typeface="+mn-cs"/>
        </a:defRPr>
      </a:lvl5pPr>
      <a:lvl6pPr marL="1571562" indent="-142869" algn="l" defTabSz="571477" rtl="0" eaLnBrk="1" latinLnBrk="0" hangingPunct="1">
        <a:lnSpc>
          <a:spcPct val="90000"/>
        </a:lnSpc>
        <a:spcBef>
          <a:spcPts val="312"/>
        </a:spcBef>
        <a:buFont typeface="Arial" panose="020B0604020202020204" pitchFamily="34" charset="0"/>
        <a:buChar char="•"/>
        <a:defRPr sz="1125" kern="1200">
          <a:solidFill>
            <a:schemeClr val="tx1"/>
          </a:solidFill>
          <a:latin typeface="+mn-lt"/>
          <a:ea typeface="+mn-ea"/>
          <a:cs typeface="+mn-cs"/>
        </a:defRPr>
      </a:lvl6pPr>
      <a:lvl7pPr marL="1857301" indent="-142869" algn="l" defTabSz="571477" rtl="0" eaLnBrk="1" latinLnBrk="0" hangingPunct="1">
        <a:lnSpc>
          <a:spcPct val="90000"/>
        </a:lnSpc>
        <a:spcBef>
          <a:spcPts val="312"/>
        </a:spcBef>
        <a:buFont typeface="Arial" panose="020B0604020202020204" pitchFamily="34" charset="0"/>
        <a:buChar char="•"/>
        <a:defRPr sz="1125" kern="1200">
          <a:solidFill>
            <a:schemeClr val="tx1"/>
          </a:solidFill>
          <a:latin typeface="+mn-lt"/>
          <a:ea typeface="+mn-ea"/>
          <a:cs typeface="+mn-cs"/>
        </a:defRPr>
      </a:lvl7pPr>
      <a:lvl8pPr marL="2143039" indent="-142869" algn="l" defTabSz="571477" rtl="0" eaLnBrk="1" latinLnBrk="0" hangingPunct="1">
        <a:lnSpc>
          <a:spcPct val="90000"/>
        </a:lnSpc>
        <a:spcBef>
          <a:spcPts val="312"/>
        </a:spcBef>
        <a:buFont typeface="Arial" panose="020B0604020202020204" pitchFamily="34" charset="0"/>
        <a:buChar char="•"/>
        <a:defRPr sz="1125" kern="1200">
          <a:solidFill>
            <a:schemeClr val="tx1"/>
          </a:solidFill>
          <a:latin typeface="+mn-lt"/>
          <a:ea typeface="+mn-ea"/>
          <a:cs typeface="+mn-cs"/>
        </a:defRPr>
      </a:lvl8pPr>
      <a:lvl9pPr marL="2428778" indent="-142869" algn="l" defTabSz="571477" rtl="0" eaLnBrk="1" latinLnBrk="0" hangingPunct="1">
        <a:lnSpc>
          <a:spcPct val="90000"/>
        </a:lnSpc>
        <a:spcBef>
          <a:spcPts val="312"/>
        </a:spcBef>
        <a:buFont typeface="Arial" panose="020B0604020202020204" pitchFamily="34" charset="0"/>
        <a:buChar char="•"/>
        <a:defRPr sz="1125" kern="1200">
          <a:solidFill>
            <a:schemeClr val="tx1"/>
          </a:solidFill>
          <a:latin typeface="+mn-lt"/>
          <a:ea typeface="+mn-ea"/>
          <a:cs typeface="+mn-cs"/>
        </a:defRPr>
      </a:lvl9pPr>
    </p:bodyStyle>
    <p:otherStyle>
      <a:defPPr>
        <a:defRPr lang="en-US"/>
      </a:defPPr>
      <a:lvl1pPr marL="0" algn="l" defTabSz="571477" rtl="0" eaLnBrk="1" latinLnBrk="0" hangingPunct="1">
        <a:defRPr sz="1125" kern="1200">
          <a:solidFill>
            <a:schemeClr val="tx1"/>
          </a:solidFill>
          <a:latin typeface="+mn-lt"/>
          <a:ea typeface="+mn-ea"/>
          <a:cs typeface="+mn-cs"/>
        </a:defRPr>
      </a:lvl1pPr>
      <a:lvl2pPr marL="285739" algn="l" defTabSz="571477" rtl="0" eaLnBrk="1" latinLnBrk="0" hangingPunct="1">
        <a:defRPr sz="1125" kern="1200">
          <a:solidFill>
            <a:schemeClr val="tx1"/>
          </a:solidFill>
          <a:latin typeface="+mn-lt"/>
          <a:ea typeface="+mn-ea"/>
          <a:cs typeface="+mn-cs"/>
        </a:defRPr>
      </a:lvl2pPr>
      <a:lvl3pPr marL="571477" algn="l" defTabSz="571477" rtl="0" eaLnBrk="1" latinLnBrk="0" hangingPunct="1">
        <a:defRPr sz="1125" kern="1200">
          <a:solidFill>
            <a:schemeClr val="tx1"/>
          </a:solidFill>
          <a:latin typeface="+mn-lt"/>
          <a:ea typeface="+mn-ea"/>
          <a:cs typeface="+mn-cs"/>
        </a:defRPr>
      </a:lvl3pPr>
      <a:lvl4pPr marL="857216" algn="l" defTabSz="571477" rtl="0" eaLnBrk="1" latinLnBrk="0" hangingPunct="1">
        <a:defRPr sz="1125" kern="1200">
          <a:solidFill>
            <a:schemeClr val="tx1"/>
          </a:solidFill>
          <a:latin typeface="+mn-lt"/>
          <a:ea typeface="+mn-ea"/>
          <a:cs typeface="+mn-cs"/>
        </a:defRPr>
      </a:lvl4pPr>
      <a:lvl5pPr marL="1142954" algn="l" defTabSz="571477" rtl="0" eaLnBrk="1" latinLnBrk="0" hangingPunct="1">
        <a:defRPr sz="1125" kern="1200">
          <a:solidFill>
            <a:schemeClr val="tx1"/>
          </a:solidFill>
          <a:latin typeface="+mn-lt"/>
          <a:ea typeface="+mn-ea"/>
          <a:cs typeface="+mn-cs"/>
        </a:defRPr>
      </a:lvl5pPr>
      <a:lvl6pPr marL="1428693" algn="l" defTabSz="571477" rtl="0" eaLnBrk="1" latinLnBrk="0" hangingPunct="1">
        <a:defRPr sz="1125" kern="1200">
          <a:solidFill>
            <a:schemeClr val="tx1"/>
          </a:solidFill>
          <a:latin typeface="+mn-lt"/>
          <a:ea typeface="+mn-ea"/>
          <a:cs typeface="+mn-cs"/>
        </a:defRPr>
      </a:lvl6pPr>
      <a:lvl7pPr marL="1714431" algn="l" defTabSz="571477" rtl="0" eaLnBrk="1" latinLnBrk="0" hangingPunct="1">
        <a:defRPr sz="1125" kern="1200">
          <a:solidFill>
            <a:schemeClr val="tx1"/>
          </a:solidFill>
          <a:latin typeface="+mn-lt"/>
          <a:ea typeface="+mn-ea"/>
          <a:cs typeface="+mn-cs"/>
        </a:defRPr>
      </a:lvl7pPr>
      <a:lvl8pPr marL="2000170" algn="l" defTabSz="571477" rtl="0" eaLnBrk="1" latinLnBrk="0" hangingPunct="1">
        <a:defRPr sz="1125" kern="1200">
          <a:solidFill>
            <a:schemeClr val="tx1"/>
          </a:solidFill>
          <a:latin typeface="+mn-lt"/>
          <a:ea typeface="+mn-ea"/>
          <a:cs typeface="+mn-cs"/>
        </a:defRPr>
      </a:lvl8pPr>
      <a:lvl9pPr marL="2285909" algn="l" defTabSz="571477" rtl="0" eaLnBrk="1" latinLnBrk="0" hangingPunct="1">
        <a:defRPr sz="112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92">
          <p15:clr>
            <a:srgbClr val="F26B43"/>
          </p15:clr>
        </p15:guide>
        <p15:guide id="2" pos="5120">
          <p15:clr>
            <a:srgbClr val="F26B43"/>
          </p15:clr>
        </p15:guide>
        <p15:guide id="3" pos="425">
          <p15:clr>
            <a:srgbClr val="F26B43"/>
          </p15:clr>
        </p15:guide>
        <p15:guide id="4" pos="515">
          <p15:clr>
            <a:srgbClr val="F26B43"/>
          </p15:clr>
        </p15:guide>
        <p15:guide id="5" pos="9800">
          <p15:clr>
            <a:srgbClr val="F26B43"/>
          </p15:clr>
        </p15:guide>
        <p15:guide id="6" pos="9731">
          <p15:clr>
            <a:srgbClr val="F26B43"/>
          </p15:clr>
        </p15:guide>
        <p15:guide id="7" orient="horz" pos="211">
          <p15:clr>
            <a:srgbClr val="F26B43"/>
          </p15:clr>
        </p15:guide>
        <p15:guide id="8" orient="horz" pos="1051">
          <p15:clr>
            <a:srgbClr val="F26B43"/>
          </p15:clr>
        </p15:guide>
        <p15:guide id="9" orient="horz" pos="44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41DC184-42DF-6245-9D41-E741ABE163AD}"/>
              </a:ext>
            </a:extLst>
          </p:cNvPr>
          <p:cNvPicPr>
            <a:picLocks noChangeAspect="1"/>
          </p:cNvPicPr>
          <p:nvPr userDrawn="1"/>
        </p:nvPicPr>
        <p:blipFill>
          <a:blip r:embed="rId4"/>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1AD86227-C547-724E-9965-6C809464B156}"/>
              </a:ext>
            </a:extLst>
          </p:cNvPr>
          <p:cNvPicPr>
            <a:picLocks noChangeAspect="1"/>
          </p:cNvPicPr>
          <p:nvPr userDrawn="1"/>
        </p:nvPicPr>
        <p:blipFill rotWithShape="1">
          <a:blip r:embed="rId5"/>
          <a:srcRect l="25610" t="38534" r="25555" b="38827"/>
          <a:stretch/>
        </p:blipFill>
        <p:spPr>
          <a:xfrm>
            <a:off x="1296122" y="1681659"/>
            <a:ext cx="9599755" cy="2503304"/>
          </a:xfrm>
          <a:prstGeom prst="rect">
            <a:avLst/>
          </a:prstGeom>
        </p:spPr>
      </p:pic>
      <p:sp>
        <p:nvSpPr>
          <p:cNvPr id="3" name="Text Placeholder 2">
            <a:extLst>
              <a:ext uri="{FF2B5EF4-FFF2-40B4-BE49-F238E27FC236}">
                <a16:creationId xmlns:a16="http://schemas.microsoft.com/office/drawing/2014/main" id="{5C179A3B-394A-724D-90D6-08D971D4F7B7}"/>
              </a:ext>
            </a:extLst>
          </p:cNvPr>
          <p:cNvSpPr>
            <a:spLocks noGrp="1"/>
          </p:cNvSpPr>
          <p:nvPr>
            <p:ph type="body" idx="1"/>
          </p:nvPr>
        </p:nvSpPr>
        <p:spPr>
          <a:xfrm>
            <a:off x="418476" y="4482059"/>
            <a:ext cx="6956685" cy="2063828"/>
          </a:xfrm>
          <a:prstGeom prst="rect">
            <a:avLst/>
          </a:prstGeom>
        </p:spPr>
        <p:txBody>
          <a:bodyPr vert="horz" lIns="91440" tIns="45720" rIns="91440" bIns="45720" rtlCol="0">
            <a:normAutofit/>
          </a:bodyPr>
          <a:lstStyle/>
          <a:p>
            <a:pPr lvl="0"/>
            <a:r>
              <a:rPr lang="en-US" dirty="0"/>
              <a:t>PRESENTER:</a:t>
            </a:r>
          </a:p>
          <a:p>
            <a:pPr lvl="1"/>
            <a:r>
              <a:rPr lang="en-US" dirty="0"/>
              <a:t>&lt;Name1&gt; (Dept)</a:t>
            </a:r>
          </a:p>
          <a:p>
            <a:pPr lvl="0"/>
            <a:r>
              <a:rPr lang="en-US" dirty="0"/>
              <a:t>MODERATOR:</a:t>
            </a:r>
          </a:p>
          <a:p>
            <a:pPr lvl="1"/>
            <a:r>
              <a:rPr lang="en-US" dirty="0"/>
              <a:t>&lt;Name&gt; (Dept)</a:t>
            </a:r>
          </a:p>
        </p:txBody>
      </p:sp>
      <p:sp>
        <p:nvSpPr>
          <p:cNvPr id="5" name="Title Placeholder 4">
            <a:extLst>
              <a:ext uri="{FF2B5EF4-FFF2-40B4-BE49-F238E27FC236}">
                <a16:creationId xmlns:a16="http://schemas.microsoft.com/office/drawing/2014/main" id="{C1C13808-9CA0-794E-9E0A-B758CC2F2D9D}"/>
              </a:ext>
            </a:extLst>
          </p:cNvPr>
          <p:cNvSpPr>
            <a:spLocks noGrp="1"/>
          </p:cNvSpPr>
          <p:nvPr>
            <p:ph type="title"/>
          </p:nvPr>
        </p:nvSpPr>
        <p:spPr>
          <a:xfrm>
            <a:off x="418476" y="1978755"/>
            <a:ext cx="7061617" cy="2206208"/>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05805935"/>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l" defTabSz="914400" rtl="0" eaLnBrk="1" latinLnBrk="0" hangingPunct="1">
        <a:lnSpc>
          <a:spcPct val="90000"/>
        </a:lnSpc>
        <a:spcBef>
          <a:spcPct val="0"/>
        </a:spcBef>
        <a:buNone/>
        <a:defRPr sz="2800" b="1" i="0" kern="1200">
          <a:solidFill>
            <a:srgbClr val="0070B9"/>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600"/>
        </a:spcBef>
        <a:buFont typeface="Arial" panose="020B0604020202020204" pitchFamily="34" charset="0"/>
        <a:buNone/>
        <a:defRPr sz="2000" b="1" i="0" kern="1200">
          <a:solidFill>
            <a:srgbClr val="0070B9"/>
          </a:solidFill>
          <a:latin typeface="Arial" panose="020B0604020202020204" pitchFamily="34" charset="0"/>
          <a:ea typeface="+mn-ea"/>
          <a:cs typeface="Arial" panose="020B0604020202020204" pitchFamily="34" charset="0"/>
        </a:defRPr>
      </a:lvl1pPr>
      <a:lvl2pPr marL="4572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800" b="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791806"/>
          </a:xfrm>
          <a:prstGeom prst="rect">
            <a:avLst/>
          </a:prstGeom>
        </p:spPr>
        <p:txBody>
          <a:bodyPr vert="horz" lIns="0" tIns="137160" rIns="0" bIns="0" rtlCol="0">
            <a:normAutofit/>
          </a:bodyPr>
          <a:lstStyle/>
          <a:p>
            <a:pPr lvl="0"/>
            <a:r>
              <a:rPr lang="en-US" dirty="0"/>
              <a:t>Paragraph type</a:t>
            </a:r>
          </a:p>
          <a:p>
            <a:pPr lvl="1"/>
            <a:r>
              <a:rPr lang="en-US" dirty="0"/>
              <a:t>Click the “Indent More” button (above) for first-level bullets</a:t>
            </a:r>
          </a:p>
          <a:p>
            <a:pPr lvl="2"/>
            <a:r>
              <a:rPr lang="en-US" dirty="0"/>
              <a:t>Click the “Indent More” button (above) twice for second-level bullets</a:t>
            </a:r>
          </a:p>
          <a:p>
            <a:pPr lvl="3"/>
            <a:r>
              <a:rPr lang="en-US" dirty="0"/>
              <a:t>Click the “Indent More” button (above) three times for third-level bullets</a:t>
            </a:r>
          </a:p>
          <a:p>
            <a:pPr lvl="4"/>
            <a:r>
              <a:rPr lang="en-US" dirty="0"/>
              <a:t>Click the “Indent More” button (above) four times for fourth-level bullets</a:t>
            </a:r>
          </a:p>
        </p:txBody>
      </p:sp>
      <p:sp>
        <p:nvSpPr>
          <p:cNvPr id="2" name="Title Placeholder 1"/>
          <p:cNvSpPr>
            <a:spLocks noGrp="1"/>
          </p:cNvSpPr>
          <p:nvPr>
            <p:ph type="title"/>
          </p:nvPr>
        </p:nvSpPr>
        <p:spPr>
          <a:xfrm>
            <a:off x="609600" y="482138"/>
            <a:ext cx="10972800" cy="1118064"/>
          </a:xfrm>
          <a:prstGeom prst="rect">
            <a:avLst/>
          </a:prstGeom>
        </p:spPr>
        <p:txBody>
          <a:bodyPr vert="horz" lIns="0" tIns="0" rIns="0" bIns="0" rtlCol="0" anchor="ctr">
            <a:normAutofit/>
          </a:bodyPr>
          <a:lstStyle/>
          <a:p>
            <a:r>
              <a:rPr lang="en-US" dirty="0"/>
              <a:t>Master Slide Title</a:t>
            </a:r>
          </a:p>
        </p:txBody>
      </p:sp>
      <p:sp>
        <p:nvSpPr>
          <p:cNvPr id="4" name="TextBox 3">
            <a:extLst>
              <a:ext uri="{FF2B5EF4-FFF2-40B4-BE49-F238E27FC236}">
                <a16:creationId xmlns:a16="http://schemas.microsoft.com/office/drawing/2014/main" id="{8069C718-696D-8C48-95E3-35ACB84AD8D9}"/>
              </a:ext>
            </a:extLst>
          </p:cNvPr>
          <p:cNvSpPr txBox="1"/>
          <p:nvPr userDrawn="1"/>
        </p:nvSpPr>
        <p:spPr>
          <a:xfrm>
            <a:off x="-1" y="6638779"/>
            <a:ext cx="9144000" cy="230832"/>
          </a:xfrm>
          <a:prstGeom prst="rect">
            <a:avLst/>
          </a:prstGeom>
          <a:noFill/>
        </p:spPr>
        <p:txBody>
          <a:bodyPr wrap="square" rtlCol="0">
            <a:spAutoFit/>
          </a:bodyPr>
          <a:lstStyle/>
          <a:p>
            <a:r>
              <a:rPr lang="en-US" sz="900" b="1" dirty="0">
                <a:solidFill>
                  <a:schemeClr val="bg1">
                    <a:lumMod val="75000"/>
                  </a:schemeClr>
                </a:solidFill>
                <a:latin typeface="Arial Black" charset="0"/>
                <a:cs typeface="Arial Black" charset="0"/>
              </a:rPr>
              <a:t>IMF </a:t>
            </a:r>
            <a:r>
              <a:rPr lang="en-US" sz="900" b="0" dirty="0">
                <a:solidFill>
                  <a:schemeClr val="bg1">
                    <a:lumMod val="75000"/>
                  </a:schemeClr>
                </a:solidFill>
                <a:latin typeface="+mn-lt"/>
                <a:cs typeface="Arial Black" charset="0"/>
              </a:rPr>
              <a:t>| African Department</a:t>
            </a:r>
            <a:endParaRPr lang="en-US" sz="900" b="0" dirty="0">
              <a:solidFill>
                <a:schemeClr val="bg1">
                  <a:lumMod val="75000"/>
                </a:schemeClr>
              </a:solidFill>
              <a:latin typeface="+mn-lt"/>
            </a:endParaRPr>
          </a:p>
        </p:txBody>
      </p:sp>
      <p:sp>
        <p:nvSpPr>
          <p:cNvPr id="5" name="TextBox 4">
            <a:extLst>
              <a:ext uri="{FF2B5EF4-FFF2-40B4-BE49-F238E27FC236}">
                <a16:creationId xmlns:a16="http://schemas.microsoft.com/office/drawing/2014/main" id="{00B5D478-FD4A-2240-B032-46F4E3BAB6E8}"/>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accent1"/>
                </a:solidFill>
              </a:rPr>
              <a:pPr algn="r"/>
              <a:t>‹#›</a:t>
            </a:fld>
            <a:endParaRPr lang="en-US" sz="1000" dirty="0">
              <a:solidFill>
                <a:schemeClr val="accent1"/>
              </a:solidFill>
            </a:endParaRPr>
          </a:p>
        </p:txBody>
      </p:sp>
    </p:spTree>
    <p:extLst>
      <p:ext uri="{BB962C8B-B14F-4D97-AF65-F5344CB8AC3E}">
        <p14:creationId xmlns:p14="http://schemas.microsoft.com/office/powerpoint/2010/main" val="37347447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hf hdr="0" dt="0"/>
  <p:txStyles>
    <p:titleStyle>
      <a:lvl1pPr algn="l"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p:titleStyle>
    <p:body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Lucida Grande" panose="020B0600040502020204" pitchFamily="34" charset="0"/>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7" Type="http://schemas.microsoft.com/office/2007/relationships/hdphoto" Target="../media/hdphoto3.wdp"/><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eg"/><Relationship Id="rId7"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1.jpg"/><Relationship Id="rId5" Type="http://schemas.openxmlformats.org/officeDocument/2006/relationships/image" Target="../media/image10.jp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7.xml"/><Relationship Id="rId5" Type="http://schemas.openxmlformats.org/officeDocument/2006/relationships/image" Target="../media/image36.png"/><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7.emf"/><Relationship Id="rId7"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3.jpe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5.png"/><Relationship Id="rId5" Type="http://schemas.microsoft.com/office/2007/relationships/hdphoto" Target="../media/hdphoto1.wdp"/><Relationship Id="rId4" Type="http://schemas.openxmlformats.org/officeDocument/2006/relationships/image" Target="../media/image24.png"/><Relationship Id="rId9" Type="http://schemas.microsoft.com/office/2007/relationships/hdphoto" Target="../media/hdphoto3.wdp"/></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3.jpe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25.pn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3427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wearing a suit and tie&#10;&#10;Description generated with high confidence">
            <a:extLst>
              <a:ext uri="{FF2B5EF4-FFF2-40B4-BE49-F238E27FC236}">
                <a16:creationId xmlns:a16="http://schemas.microsoft.com/office/drawing/2014/main" id="{200E31FF-C1CD-4711-8DB7-61FE8ACFDCB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1992" y="2029190"/>
            <a:ext cx="2856395" cy="2845976"/>
          </a:xfrm>
          <a:prstGeom prst="rect">
            <a:avLst/>
          </a:prstGeom>
        </p:spPr>
      </p:pic>
      <p:pic>
        <p:nvPicPr>
          <p:cNvPr id="12" name="Picture 11" descr="A person posing for the camera&#10;&#10;Description generated with very high confidence">
            <a:extLst>
              <a:ext uri="{FF2B5EF4-FFF2-40B4-BE49-F238E27FC236}">
                <a16:creationId xmlns:a16="http://schemas.microsoft.com/office/drawing/2014/main" id="{9BA49D10-7D2F-4928-8DCF-438D31738D7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3129607" y="2029189"/>
            <a:ext cx="2865170" cy="2845976"/>
          </a:xfrm>
          <a:prstGeom prst="rect">
            <a:avLst/>
          </a:prstGeom>
        </p:spPr>
      </p:pic>
      <p:pic>
        <p:nvPicPr>
          <p:cNvPr id="13" name="Picture 12" descr="A picture containing person, holding, indoor, sitting&#10;&#10;Description generated with very high confidence">
            <a:extLst>
              <a:ext uri="{FF2B5EF4-FFF2-40B4-BE49-F238E27FC236}">
                <a16:creationId xmlns:a16="http://schemas.microsoft.com/office/drawing/2014/main" id="{016B8C6D-2F2E-4B0B-A7F7-24EB241BD45D}"/>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6205997" y="2029190"/>
            <a:ext cx="2856395" cy="2889608"/>
          </a:xfrm>
          <a:prstGeom prst="rect">
            <a:avLst/>
          </a:prstGeom>
          <a:ln w="57150">
            <a:solidFill>
              <a:schemeClr val="bg1"/>
            </a:solidFill>
          </a:ln>
          <a:effectLst>
            <a:glow rad="635000">
              <a:schemeClr val="accent5">
                <a:satMod val="175000"/>
                <a:alpha val="40000"/>
              </a:schemeClr>
            </a:glow>
          </a:effectLst>
        </p:spPr>
      </p:pic>
      <p:pic>
        <p:nvPicPr>
          <p:cNvPr id="14" name="Picture 13" descr="A picture containing outdoor, tree, person, grass&#10;&#10;Description generated with very high confidence">
            <a:extLst>
              <a:ext uri="{FF2B5EF4-FFF2-40B4-BE49-F238E27FC236}">
                <a16:creationId xmlns:a16="http://schemas.microsoft.com/office/drawing/2014/main" id="{E449CA89-D40A-4D86-BF15-5B32F774A6DD}"/>
              </a:ext>
            </a:extLst>
          </p:cNvPr>
          <p:cNvPicPr>
            <a:picLocks noChangeAspect="1"/>
          </p:cNvPicPr>
          <p:nvPr/>
        </p:nvPicPr>
        <p:blipFill rotWithShape="1">
          <a:blip r:embed="rId6" cstate="hqprint">
            <a:extLst>
              <a:ext uri="{BEBA8EAE-BF5A-486C-A8C5-ECC9F3942E4B}">
                <a14:imgProps xmlns:a14="http://schemas.microsoft.com/office/drawing/2010/main">
                  <a14:imgLayer r:embed="rId7">
                    <a14:imgEffect>
                      <a14:saturation sat="0"/>
                    </a14:imgEffect>
                    <a14:imgEffect>
                      <a14:brightnessContrast bright="-50000"/>
                    </a14:imgEffect>
                  </a14:imgLayer>
                </a14:imgProps>
              </a:ext>
              <a:ext uri="{28A0092B-C50C-407E-A947-70E740481C1C}">
                <a14:useLocalDpi xmlns:a14="http://schemas.microsoft.com/office/drawing/2010/main"/>
              </a:ext>
            </a:extLst>
          </a:blip>
          <a:srcRect/>
          <a:stretch/>
        </p:blipFill>
        <p:spPr>
          <a:xfrm>
            <a:off x="9273613" y="2011836"/>
            <a:ext cx="2856395" cy="2863329"/>
          </a:xfrm>
          <a:prstGeom prst="rect">
            <a:avLst/>
          </a:prstGeom>
        </p:spPr>
      </p:pic>
      <p:sp>
        <p:nvSpPr>
          <p:cNvPr id="15" name="Rectangle 14">
            <a:extLst>
              <a:ext uri="{FF2B5EF4-FFF2-40B4-BE49-F238E27FC236}">
                <a16:creationId xmlns:a16="http://schemas.microsoft.com/office/drawing/2014/main" id="{420D6D8C-D28D-4D72-876E-E3784C645D9D}"/>
              </a:ext>
            </a:extLst>
          </p:cNvPr>
          <p:cNvSpPr/>
          <p:nvPr/>
        </p:nvSpPr>
        <p:spPr>
          <a:xfrm>
            <a:off x="44933" y="5110535"/>
            <a:ext cx="2766527" cy="83099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tx1">
                    <a:lumMod val="50000"/>
                    <a:lumOff val="50000"/>
                  </a:schemeClr>
                </a:solidFill>
                <a:effectLst/>
                <a:uLnTx/>
                <a:uFillTx/>
              </a:rPr>
              <a:t>Citizen-Centric eGovernment</a:t>
            </a:r>
          </a:p>
        </p:txBody>
      </p:sp>
      <p:sp>
        <p:nvSpPr>
          <p:cNvPr id="16" name="Rectangle 15">
            <a:extLst>
              <a:ext uri="{FF2B5EF4-FFF2-40B4-BE49-F238E27FC236}">
                <a16:creationId xmlns:a16="http://schemas.microsoft.com/office/drawing/2014/main" id="{3D4AB710-60DC-446F-84B1-844BCFD1AC8E}"/>
              </a:ext>
            </a:extLst>
          </p:cNvPr>
          <p:cNvSpPr/>
          <p:nvPr/>
        </p:nvSpPr>
        <p:spPr>
          <a:xfrm>
            <a:off x="3108943" y="5110535"/>
            <a:ext cx="2865170" cy="83099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tx1">
                    <a:lumMod val="50000"/>
                    <a:lumOff val="50000"/>
                  </a:schemeClr>
                </a:solidFill>
                <a:effectLst/>
                <a:uLnTx/>
                <a:uFillTx/>
              </a:rPr>
              <a:t> Goal-Oriented Innovation</a:t>
            </a:r>
          </a:p>
        </p:txBody>
      </p:sp>
      <p:sp>
        <p:nvSpPr>
          <p:cNvPr id="19" name="Rectangle 18">
            <a:extLst>
              <a:ext uri="{FF2B5EF4-FFF2-40B4-BE49-F238E27FC236}">
                <a16:creationId xmlns:a16="http://schemas.microsoft.com/office/drawing/2014/main" id="{7F382C69-BC6B-42DD-91CD-F46E63B63AA0}"/>
              </a:ext>
            </a:extLst>
          </p:cNvPr>
          <p:cNvSpPr/>
          <p:nvPr/>
        </p:nvSpPr>
        <p:spPr>
          <a:xfrm>
            <a:off x="5974113" y="5110535"/>
            <a:ext cx="3361492" cy="169277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rPr>
              <a:t>Risk Management: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rPr>
              <a:t>Cyber Security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rPr>
              <a:t>Data Privacy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rPr>
              <a:t>News Authenticity</a:t>
            </a:r>
          </a:p>
        </p:txBody>
      </p:sp>
    </p:spTree>
    <p:extLst>
      <p:ext uri="{BB962C8B-B14F-4D97-AF65-F5344CB8AC3E}">
        <p14:creationId xmlns:p14="http://schemas.microsoft.com/office/powerpoint/2010/main" val="226591420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wearing a suit and tie&#10;&#10;Description generated with high confidence">
            <a:extLst>
              <a:ext uri="{FF2B5EF4-FFF2-40B4-BE49-F238E27FC236}">
                <a16:creationId xmlns:a16="http://schemas.microsoft.com/office/drawing/2014/main" id="{200E31FF-C1CD-4711-8DB7-61FE8ACFDCB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1992" y="2029190"/>
            <a:ext cx="2856395" cy="2845976"/>
          </a:xfrm>
          <a:prstGeom prst="rect">
            <a:avLst/>
          </a:prstGeom>
        </p:spPr>
      </p:pic>
      <p:pic>
        <p:nvPicPr>
          <p:cNvPr id="12" name="Picture 11" descr="A person posing for the camera&#10;&#10;Description generated with very high confidence">
            <a:extLst>
              <a:ext uri="{FF2B5EF4-FFF2-40B4-BE49-F238E27FC236}">
                <a16:creationId xmlns:a16="http://schemas.microsoft.com/office/drawing/2014/main" id="{9BA49D10-7D2F-4928-8DCF-438D31738D7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3129607" y="2029189"/>
            <a:ext cx="2865170" cy="2845976"/>
          </a:xfrm>
          <a:prstGeom prst="rect">
            <a:avLst/>
          </a:prstGeom>
        </p:spPr>
      </p:pic>
      <p:pic>
        <p:nvPicPr>
          <p:cNvPr id="13" name="Picture 12" descr="A picture containing person, holding, indoor, sitting&#10;&#10;Description generated with very high confidence">
            <a:extLst>
              <a:ext uri="{FF2B5EF4-FFF2-40B4-BE49-F238E27FC236}">
                <a16:creationId xmlns:a16="http://schemas.microsoft.com/office/drawing/2014/main" id="{016B8C6D-2F2E-4B0B-A7F7-24EB241BD45D}"/>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6205997" y="2029190"/>
            <a:ext cx="2856395" cy="2889608"/>
          </a:xfrm>
          <a:prstGeom prst="rect">
            <a:avLst/>
          </a:prstGeom>
        </p:spPr>
      </p:pic>
      <p:pic>
        <p:nvPicPr>
          <p:cNvPr id="14" name="Picture 13" descr="A picture containing outdoor, tree, person, grass&#10;&#10;Description generated with very high confidence">
            <a:extLst>
              <a:ext uri="{FF2B5EF4-FFF2-40B4-BE49-F238E27FC236}">
                <a16:creationId xmlns:a16="http://schemas.microsoft.com/office/drawing/2014/main" id="{E449CA89-D40A-4D86-BF15-5B32F774A6DD}"/>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9273613" y="2011836"/>
            <a:ext cx="2856395" cy="2863329"/>
          </a:xfrm>
          <a:prstGeom prst="rect">
            <a:avLst/>
          </a:prstGeom>
          <a:ln w="57150">
            <a:solidFill>
              <a:schemeClr val="bg1"/>
            </a:solidFill>
          </a:ln>
          <a:effectLst>
            <a:glow rad="635000">
              <a:schemeClr val="accent5">
                <a:satMod val="175000"/>
                <a:alpha val="40000"/>
              </a:schemeClr>
            </a:glow>
          </a:effectLst>
        </p:spPr>
      </p:pic>
      <p:sp>
        <p:nvSpPr>
          <p:cNvPr id="15" name="Rectangle 14">
            <a:extLst>
              <a:ext uri="{FF2B5EF4-FFF2-40B4-BE49-F238E27FC236}">
                <a16:creationId xmlns:a16="http://schemas.microsoft.com/office/drawing/2014/main" id="{420D6D8C-D28D-4D72-876E-E3784C645D9D}"/>
              </a:ext>
            </a:extLst>
          </p:cNvPr>
          <p:cNvSpPr/>
          <p:nvPr/>
        </p:nvSpPr>
        <p:spPr>
          <a:xfrm>
            <a:off x="44933" y="5110535"/>
            <a:ext cx="2766527" cy="83099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tx1">
                    <a:lumMod val="50000"/>
                    <a:lumOff val="50000"/>
                  </a:schemeClr>
                </a:solidFill>
                <a:effectLst/>
                <a:uLnTx/>
                <a:uFillTx/>
              </a:rPr>
              <a:t>Citizen-Centric eGovernment</a:t>
            </a:r>
          </a:p>
        </p:txBody>
      </p:sp>
      <p:sp>
        <p:nvSpPr>
          <p:cNvPr id="16" name="Rectangle 15">
            <a:extLst>
              <a:ext uri="{FF2B5EF4-FFF2-40B4-BE49-F238E27FC236}">
                <a16:creationId xmlns:a16="http://schemas.microsoft.com/office/drawing/2014/main" id="{3D4AB710-60DC-446F-84B1-844BCFD1AC8E}"/>
              </a:ext>
            </a:extLst>
          </p:cNvPr>
          <p:cNvSpPr/>
          <p:nvPr/>
        </p:nvSpPr>
        <p:spPr>
          <a:xfrm>
            <a:off x="3108943" y="5110535"/>
            <a:ext cx="2865170" cy="83099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tx1">
                    <a:lumMod val="50000"/>
                    <a:lumOff val="50000"/>
                  </a:schemeClr>
                </a:solidFill>
                <a:effectLst/>
                <a:uLnTx/>
                <a:uFillTx/>
              </a:rPr>
              <a:t> Goal-Oriented Innovation</a:t>
            </a:r>
          </a:p>
        </p:txBody>
      </p:sp>
      <p:sp>
        <p:nvSpPr>
          <p:cNvPr id="17" name="Rectangle 16">
            <a:extLst>
              <a:ext uri="{FF2B5EF4-FFF2-40B4-BE49-F238E27FC236}">
                <a16:creationId xmlns:a16="http://schemas.microsoft.com/office/drawing/2014/main" id="{4DAD88BA-D158-4635-A8E8-4C99AF675AC1}"/>
              </a:ext>
            </a:extLst>
          </p:cNvPr>
          <p:cNvSpPr/>
          <p:nvPr/>
        </p:nvSpPr>
        <p:spPr>
          <a:xfrm>
            <a:off x="9312129" y="5110535"/>
            <a:ext cx="2903359" cy="584775"/>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rPr>
              <a:t>Digital Inclusion</a:t>
            </a:r>
          </a:p>
        </p:txBody>
      </p:sp>
      <p:sp>
        <p:nvSpPr>
          <p:cNvPr id="19" name="Rectangle 18">
            <a:extLst>
              <a:ext uri="{FF2B5EF4-FFF2-40B4-BE49-F238E27FC236}">
                <a16:creationId xmlns:a16="http://schemas.microsoft.com/office/drawing/2014/main" id="{7F382C69-BC6B-42DD-91CD-F46E63B63AA0}"/>
              </a:ext>
            </a:extLst>
          </p:cNvPr>
          <p:cNvSpPr/>
          <p:nvPr/>
        </p:nvSpPr>
        <p:spPr>
          <a:xfrm>
            <a:off x="6217889" y="5110535"/>
            <a:ext cx="2661138" cy="156966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tx1">
                    <a:lumMod val="50000"/>
                    <a:lumOff val="50000"/>
                  </a:schemeClr>
                </a:solidFill>
                <a:effectLst/>
                <a:uLnTx/>
                <a:uFillTx/>
              </a:rPr>
              <a:t>Risk Management: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1">
                    <a:lumMod val="50000"/>
                    <a:lumOff val="50000"/>
                  </a:schemeClr>
                </a:solidFill>
                <a:effectLst/>
                <a:uLnTx/>
                <a:uFillTx/>
              </a:rPr>
              <a:t>Cyber Security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1">
                    <a:lumMod val="50000"/>
                    <a:lumOff val="50000"/>
                  </a:schemeClr>
                </a:solidFill>
                <a:effectLst/>
                <a:uLnTx/>
                <a:uFillTx/>
              </a:rPr>
              <a:t>Data Privacy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tx1">
                    <a:lumMod val="50000"/>
                    <a:lumOff val="50000"/>
                  </a:schemeClr>
                </a:solidFill>
                <a:effectLst/>
                <a:uLnTx/>
                <a:uFillTx/>
              </a:rPr>
              <a:t>News Authenticity</a:t>
            </a:r>
          </a:p>
        </p:txBody>
      </p:sp>
    </p:spTree>
    <p:extLst>
      <p:ext uri="{BB962C8B-B14F-4D97-AF65-F5344CB8AC3E}">
        <p14:creationId xmlns:p14="http://schemas.microsoft.com/office/powerpoint/2010/main" val="102361100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ans face&#10;&#10;Description automatically generated">
            <a:extLst>
              <a:ext uri="{FF2B5EF4-FFF2-40B4-BE49-F238E27FC236}">
                <a16:creationId xmlns:a16="http://schemas.microsoft.com/office/drawing/2014/main" id="{94023971-35C2-4387-96E1-3C59A5B1CEED}"/>
              </a:ext>
            </a:extLst>
          </p:cNvPr>
          <p:cNvPicPr>
            <a:picLocks noChangeAspect="1"/>
          </p:cNvPicPr>
          <p:nvPr/>
        </p:nvPicPr>
        <p:blipFill rotWithShape="1">
          <a:blip r:embed="rId3">
            <a:extLst>
              <a:ext uri="{28A0092B-C50C-407E-A947-70E740481C1C}">
                <a14:useLocalDpi xmlns:a14="http://schemas.microsoft.com/office/drawing/2010/main" val="0"/>
              </a:ext>
            </a:extLst>
          </a:blip>
          <a:srcRect b="11337"/>
          <a:stretch/>
        </p:blipFill>
        <p:spPr>
          <a:xfrm>
            <a:off x="0" y="-667378"/>
            <a:ext cx="12247880" cy="7548824"/>
          </a:xfrm>
          <a:prstGeom prst="rect">
            <a:avLst/>
          </a:prstGeom>
        </p:spPr>
      </p:pic>
      <p:grpSp>
        <p:nvGrpSpPr>
          <p:cNvPr id="2" name="Group 1">
            <a:extLst>
              <a:ext uri="{FF2B5EF4-FFF2-40B4-BE49-F238E27FC236}">
                <a16:creationId xmlns:a16="http://schemas.microsoft.com/office/drawing/2014/main" id="{8566C40C-85D7-403D-ABC7-130FF2CBB735}"/>
              </a:ext>
            </a:extLst>
          </p:cNvPr>
          <p:cNvGrpSpPr/>
          <p:nvPr/>
        </p:nvGrpSpPr>
        <p:grpSpPr>
          <a:xfrm>
            <a:off x="3297258" y="787399"/>
            <a:ext cx="5597483" cy="5283200"/>
            <a:chOff x="3297258" y="787399"/>
            <a:chExt cx="5597483" cy="5283200"/>
          </a:xfrm>
        </p:grpSpPr>
        <p:sp>
          <p:nvSpPr>
            <p:cNvPr id="3" name="Freeform: Shape 2">
              <a:extLst>
                <a:ext uri="{FF2B5EF4-FFF2-40B4-BE49-F238E27FC236}">
                  <a16:creationId xmlns:a16="http://schemas.microsoft.com/office/drawing/2014/main" id="{1B5D5BE8-10A8-4738-811D-D020EAC5B89D}"/>
                </a:ext>
              </a:extLst>
            </p:cNvPr>
            <p:cNvSpPr/>
            <p:nvPr/>
          </p:nvSpPr>
          <p:spPr>
            <a:xfrm>
              <a:off x="4470399" y="787399"/>
              <a:ext cx="3251200" cy="3251200"/>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chemeClr val="bg1">
                <a:lumMod val="10000"/>
                <a:lumOff val="90000"/>
                <a:alpha val="60000"/>
              </a:schemeClr>
            </a:solidFill>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bg1">
                      <a:lumMod val="50000"/>
                      <a:lumOff val="50000"/>
                    </a:schemeClr>
                  </a:solidFill>
                </a:rPr>
                <a:t>Understand Disruptive Technologies</a:t>
              </a:r>
            </a:p>
          </p:txBody>
        </p:sp>
        <p:sp>
          <p:nvSpPr>
            <p:cNvPr id="7" name="Freeform: Shape 6">
              <a:extLst>
                <a:ext uri="{FF2B5EF4-FFF2-40B4-BE49-F238E27FC236}">
                  <a16:creationId xmlns:a16="http://schemas.microsoft.com/office/drawing/2014/main" id="{A84F4F66-72CC-4C6D-87CD-C6ABF57D9166}"/>
                </a:ext>
              </a:extLst>
            </p:cNvPr>
            <p:cNvSpPr/>
            <p:nvPr/>
          </p:nvSpPr>
          <p:spPr>
            <a:xfrm>
              <a:off x="3297258" y="2819399"/>
              <a:ext cx="3251200" cy="3251200"/>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chemeClr val="bg1">
                <a:lumMod val="10000"/>
                <a:lumOff val="90000"/>
                <a:alpha val="60000"/>
              </a:schemeClr>
            </a:solidFill>
          </p:spPr>
          <p:style>
            <a:lnRef idx="2">
              <a:schemeClr val="lt1">
                <a:hueOff val="0"/>
                <a:satOff val="0"/>
                <a:lumOff val="0"/>
                <a:alphaOff val="0"/>
              </a:schemeClr>
            </a:lnRef>
            <a:fillRef idx="1">
              <a:scrgbClr r="0" g="0" b="0"/>
            </a:fillRef>
            <a:effectRef idx="0">
              <a:schemeClr val="accent2">
                <a:alpha val="50000"/>
                <a:hueOff val="8754792"/>
                <a:satOff val="16221"/>
                <a:lumOff val="8628"/>
                <a:alphaOff val="0"/>
              </a:schemeClr>
            </a:effectRef>
            <a:fontRef idx="minor">
              <a:schemeClr val="tx1"/>
            </a:fontRef>
          </p:style>
          <p:txBody>
            <a:bodyPr spcFirstLastPara="0" vert="horz" wrap="square" lIns="306155" tIns="839893" rIns="994325" bIns="623147"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bg1">
                      <a:lumMod val="50000"/>
                      <a:lumOff val="50000"/>
                    </a:schemeClr>
                  </a:solidFill>
                </a:rPr>
                <a:t>Consider </a:t>
              </a:r>
            </a:p>
            <a:p>
              <a:pPr marL="0" lvl="0" indent="0" algn="ctr" defTabSz="1289050">
                <a:lnSpc>
                  <a:spcPct val="90000"/>
                </a:lnSpc>
                <a:spcBef>
                  <a:spcPct val="0"/>
                </a:spcBef>
                <a:spcAft>
                  <a:spcPct val="35000"/>
                </a:spcAft>
                <a:buNone/>
              </a:pPr>
              <a:r>
                <a:rPr lang="en-US" sz="2900" b="1" kern="1200" dirty="0">
                  <a:solidFill>
                    <a:schemeClr val="bg1">
                      <a:lumMod val="50000"/>
                      <a:lumOff val="50000"/>
                    </a:schemeClr>
                  </a:solidFill>
                </a:rPr>
                <a:t>4 Digital Building Blocks</a:t>
              </a:r>
            </a:p>
          </p:txBody>
        </p:sp>
        <p:sp>
          <p:nvSpPr>
            <p:cNvPr id="4" name="Freeform: Shape 3">
              <a:extLst>
                <a:ext uri="{FF2B5EF4-FFF2-40B4-BE49-F238E27FC236}">
                  <a16:creationId xmlns:a16="http://schemas.microsoft.com/office/drawing/2014/main" id="{407D2F5E-384D-4D5E-BB48-CB1033DE0A7D}"/>
                </a:ext>
              </a:extLst>
            </p:cNvPr>
            <p:cNvSpPr/>
            <p:nvPr/>
          </p:nvSpPr>
          <p:spPr>
            <a:xfrm>
              <a:off x="5643541" y="2819399"/>
              <a:ext cx="3251200" cy="3251200"/>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p:spPr>
          <p:style>
            <a:lnRef idx="2">
              <a:schemeClr val="lt1">
                <a:hueOff val="0"/>
                <a:satOff val="0"/>
                <a:lumOff val="0"/>
                <a:alphaOff val="0"/>
              </a:schemeClr>
            </a:lnRef>
            <a:fillRef idx="1">
              <a:schemeClr val="accent2">
                <a:alpha val="50000"/>
                <a:hueOff val="4377396"/>
                <a:satOff val="8110"/>
                <a:lumOff val="4314"/>
                <a:alphaOff val="0"/>
              </a:schemeClr>
            </a:fillRef>
            <a:effectRef idx="0">
              <a:schemeClr val="accent2">
                <a:alpha val="50000"/>
                <a:hueOff val="4377396"/>
                <a:satOff val="8110"/>
                <a:lumOff val="4314"/>
                <a:alphaOff val="0"/>
              </a:schemeClr>
            </a:effectRef>
            <a:fontRef idx="minor">
              <a:schemeClr val="tx1"/>
            </a:fontRef>
          </p:style>
          <p:txBody>
            <a:bodyPr spcFirstLastPara="0" vert="horz" wrap="square" lIns="994325" tIns="839893" rIns="306155" bIns="623147"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bg1"/>
                  </a:solidFill>
                </a:rPr>
                <a:t>Measure Digital Connectivity</a:t>
              </a:r>
            </a:p>
          </p:txBody>
        </p:sp>
      </p:grpSp>
    </p:spTree>
    <p:extLst>
      <p:ext uri="{BB962C8B-B14F-4D97-AF65-F5344CB8AC3E}">
        <p14:creationId xmlns:p14="http://schemas.microsoft.com/office/powerpoint/2010/main" val="641633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42242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FDEB3D-0460-42F3-989F-05B94194EE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5716" y="266629"/>
            <a:ext cx="6238567" cy="6539148"/>
          </a:xfrm>
          <a:prstGeom prst="rect">
            <a:avLst/>
          </a:prstGeom>
        </p:spPr>
      </p:pic>
    </p:spTree>
    <p:extLst>
      <p:ext uri="{BB962C8B-B14F-4D97-AF65-F5344CB8AC3E}">
        <p14:creationId xmlns:p14="http://schemas.microsoft.com/office/powerpoint/2010/main" val="225800625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937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a:extLst>
              <a:ext uri="{FF2B5EF4-FFF2-40B4-BE49-F238E27FC236}">
                <a16:creationId xmlns:a16="http://schemas.microsoft.com/office/drawing/2014/main" id="{99FFA5B5-3CDA-419F-BEE6-AA6456080518}"/>
              </a:ext>
            </a:extLst>
          </p:cNvPr>
          <p:cNvSpPr txBox="1"/>
          <p:nvPr/>
        </p:nvSpPr>
        <p:spPr>
          <a:xfrm>
            <a:off x="1163000" y="1800188"/>
            <a:ext cx="8037747"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707372"/>
              </a:solidFill>
              <a:effectLst/>
              <a:uLnTx/>
              <a:uFillTx/>
              <a:latin typeface="Arial Black" panose="020B0A04020102020204" pitchFamily="34" charset="0"/>
              <a:ea typeface="+mn-ea"/>
              <a:cs typeface="+mn-cs"/>
            </a:endParaRPr>
          </a:p>
        </p:txBody>
      </p:sp>
      <p:sp>
        <p:nvSpPr>
          <p:cNvPr id="21" name="Rectangle 20">
            <a:extLst>
              <a:ext uri="{FF2B5EF4-FFF2-40B4-BE49-F238E27FC236}">
                <a16:creationId xmlns:a16="http://schemas.microsoft.com/office/drawing/2014/main" id="{E8E6FE7E-96D6-3D41-83CF-0D1EE66BAE32}"/>
              </a:ext>
            </a:extLst>
          </p:cNvPr>
          <p:cNvSpPr/>
          <p:nvPr/>
        </p:nvSpPr>
        <p:spPr>
          <a:xfrm>
            <a:off x="3210058" y="6567467"/>
            <a:ext cx="1051549" cy="246221"/>
          </a:xfrm>
          <a:prstGeom prst="rect">
            <a:avLst/>
          </a:prstGeom>
        </p:spPr>
        <p:txBody>
          <a:bodyPr wrap="square">
            <a:sp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EFEFE"/>
                </a:solidFill>
                <a:effectLst/>
                <a:uLnTx/>
                <a:uFillTx/>
                <a:latin typeface="Arial" panose="020B0604020202020204"/>
                <a:ea typeface="+mn-ea"/>
                <a:cs typeface="+mn-cs"/>
              </a:rPr>
              <a:t>Challenges </a:t>
            </a:r>
          </a:p>
        </p:txBody>
      </p:sp>
      <p:sp>
        <p:nvSpPr>
          <p:cNvPr id="22" name="Rectangle 21">
            <a:extLst>
              <a:ext uri="{FF2B5EF4-FFF2-40B4-BE49-F238E27FC236}">
                <a16:creationId xmlns:a16="http://schemas.microsoft.com/office/drawing/2014/main" id="{424E9D3F-381F-E14D-BDC1-51950739E388}"/>
              </a:ext>
            </a:extLst>
          </p:cNvPr>
          <p:cNvSpPr/>
          <p:nvPr/>
        </p:nvSpPr>
        <p:spPr>
          <a:xfrm>
            <a:off x="5506905" y="6567467"/>
            <a:ext cx="1246063" cy="246221"/>
          </a:xfrm>
          <a:prstGeom prst="rect">
            <a:avLst/>
          </a:prstGeom>
        </p:spPr>
        <p:txBody>
          <a:bodyPr wrap="square">
            <a:sp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EFEFE"/>
                </a:solidFill>
                <a:effectLst/>
                <a:uLnTx/>
                <a:uFillTx/>
                <a:latin typeface="Arial" panose="020B0604020202020204"/>
                <a:ea typeface="+mn-ea"/>
                <a:cs typeface="+mn-cs"/>
              </a:rPr>
              <a:t>Macro Policies</a:t>
            </a:r>
          </a:p>
        </p:txBody>
      </p:sp>
      <p:sp>
        <p:nvSpPr>
          <p:cNvPr id="6" name="Freeform 5">
            <a:extLst>
              <a:ext uri="{FF2B5EF4-FFF2-40B4-BE49-F238E27FC236}">
                <a16:creationId xmlns:a16="http://schemas.microsoft.com/office/drawing/2014/main" id="{D72495C8-773A-4354-861F-747BCDF96669}"/>
              </a:ext>
            </a:extLst>
          </p:cNvPr>
          <p:cNvSpPr>
            <a:spLocks noEditPoints="1"/>
          </p:cNvSpPr>
          <p:nvPr/>
        </p:nvSpPr>
        <p:spPr bwMode="auto">
          <a:xfrm flipH="1">
            <a:off x="5651775" y="1731077"/>
            <a:ext cx="1915775" cy="4355105"/>
          </a:xfrm>
          <a:custGeom>
            <a:avLst/>
            <a:gdLst>
              <a:gd name="T0" fmla="*/ 61 w 1007"/>
              <a:gd name="T1" fmla="*/ 146 h 2288"/>
              <a:gd name="T2" fmla="*/ 147 w 1007"/>
              <a:gd name="T3" fmla="*/ 60 h 2288"/>
              <a:gd name="T4" fmla="*/ 233 w 1007"/>
              <a:gd name="T5" fmla="*/ 146 h 2288"/>
              <a:gd name="T6" fmla="*/ 147 w 1007"/>
              <a:gd name="T7" fmla="*/ 233 h 2288"/>
              <a:gd name="T8" fmla="*/ 61 w 1007"/>
              <a:gd name="T9" fmla="*/ 146 h 2288"/>
              <a:gd name="T10" fmla="*/ 0 w 1007"/>
              <a:gd name="T11" fmla="*/ 146 h 2288"/>
              <a:gd name="T12" fmla="*/ 147 w 1007"/>
              <a:gd name="T13" fmla="*/ 293 h 2288"/>
              <a:gd name="T14" fmla="*/ 291 w 1007"/>
              <a:gd name="T15" fmla="*/ 171 h 2288"/>
              <a:gd name="T16" fmla="*/ 728 w 1007"/>
              <a:gd name="T17" fmla="*/ 171 h 2288"/>
              <a:gd name="T18" fmla="*/ 957 w 1007"/>
              <a:gd name="T19" fmla="*/ 351 h 2288"/>
              <a:gd name="T20" fmla="*/ 957 w 1007"/>
              <a:gd name="T21" fmla="*/ 2288 h 2288"/>
              <a:gd name="T22" fmla="*/ 1007 w 1007"/>
              <a:gd name="T23" fmla="*/ 2288 h 2288"/>
              <a:gd name="T24" fmla="*/ 1007 w 1007"/>
              <a:gd name="T25" fmla="*/ 351 h 2288"/>
              <a:gd name="T26" fmla="*/ 914 w 1007"/>
              <a:gd name="T27" fmla="*/ 170 h 2288"/>
              <a:gd name="T28" fmla="*/ 728 w 1007"/>
              <a:gd name="T29" fmla="*/ 122 h 2288"/>
              <a:gd name="T30" fmla="*/ 291 w 1007"/>
              <a:gd name="T31" fmla="*/ 122 h 2288"/>
              <a:gd name="T32" fmla="*/ 147 w 1007"/>
              <a:gd name="T33" fmla="*/ 0 h 2288"/>
              <a:gd name="T34" fmla="*/ 0 w 1007"/>
              <a:gd name="T35" fmla="*/ 146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61" y="146"/>
                </a:moveTo>
                <a:cubicBezTo>
                  <a:pt x="61" y="99"/>
                  <a:pt x="99" y="60"/>
                  <a:pt x="147" y="60"/>
                </a:cubicBezTo>
                <a:cubicBezTo>
                  <a:pt x="194" y="60"/>
                  <a:pt x="233" y="99"/>
                  <a:pt x="233" y="146"/>
                </a:cubicBezTo>
                <a:cubicBezTo>
                  <a:pt x="233" y="194"/>
                  <a:pt x="194" y="233"/>
                  <a:pt x="147" y="233"/>
                </a:cubicBezTo>
                <a:cubicBezTo>
                  <a:pt x="99" y="233"/>
                  <a:pt x="61" y="194"/>
                  <a:pt x="61" y="146"/>
                </a:cubicBezTo>
                <a:moveTo>
                  <a:pt x="0" y="146"/>
                </a:move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ubicBezTo>
                  <a:pt x="854" y="130"/>
                  <a:pt x="780" y="122"/>
                  <a:pt x="728" y="122"/>
                </a:cubicBezTo>
                <a:cubicBezTo>
                  <a:pt x="291" y="122"/>
                  <a:pt x="291" y="122"/>
                  <a:pt x="291" y="122"/>
                </a:cubicBezTo>
                <a:cubicBezTo>
                  <a:pt x="279" y="53"/>
                  <a:pt x="219" y="0"/>
                  <a:pt x="147" y="0"/>
                </a:cubicBezTo>
                <a:cubicBezTo>
                  <a:pt x="66" y="0"/>
                  <a:pt x="0" y="66"/>
                  <a:pt x="0" y="146"/>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 name="Freeform 7">
            <a:extLst>
              <a:ext uri="{FF2B5EF4-FFF2-40B4-BE49-F238E27FC236}">
                <a16:creationId xmlns:a16="http://schemas.microsoft.com/office/drawing/2014/main" id="{E76D2E81-8834-43B6-A3F3-29E3C2ECC0A7}"/>
              </a:ext>
            </a:extLst>
          </p:cNvPr>
          <p:cNvSpPr>
            <a:spLocks noEditPoints="1"/>
          </p:cNvSpPr>
          <p:nvPr/>
        </p:nvSpPr>
        <p:spPr bwMode="auto">
          <a:xfrm flipH="1">
            <a:off x="5832222" y="3181654"/>
            <a:ext cx="1735328" cy="2894408"/>
          </a:xfrm>
          <a:custGeom>
            <a:avLst/>
            <a:gdLst>
              <a:gd name="T0" fmla="*/ 61 w 912"/>
              <a:gd name="T1" fmla="*/ 146 h 1520"/>
              <a:gd name="T2" fmla="*/ 147 w 912"/>
              <a:gd name="T3" fmla="*/ 60 h 1520"/>
              <a:gd name="T4" fmla="*/ 233 w 912"/>
              <a:gd name="T5" fmla="*/ 146 h 1520"/>
              <a:gd name="T6" fmla="*/ 147 w 912"/>
              <a:gd name="T7" fmla="*/ 232 h 1520"/>
              <a:gd name="T8" fmla="*/ 61 w 912"/>
              <a:gd name="T9" fmla="*/ 146 h 1520"/>
              <a:gd name="T10" fmla="*/ 0 w 912"/>
              <a:gd name="T11" fmla="*/ 146 h 1520"/>
              <a:gd name="T12" fmla="*/ 147 w 912"/>
              <a:gd name="T13" fmla="*/ 292 h 1520"/>
              <a:gd name="T14" fmla="*/ 290 w 912"/>
              <a:gd name="T15" fmla="*/ 174 h 1520"/>
              <a:gd name="T16" fmla="*/ 673 w 912"/>
              <a:gd name="T17" fmla="*/ 174 h 1520"/>
              <a:gd name="T18" fmla="*/ 862 w 912"/>
              <a:gd name="T19" fmla="*/ 317 h 1520"/>
              <a:gd name="T20" fmla="*/ 862 w 912"/>
              <a:gd name="T21" fmla="*/ 1520 h 1520"/>
              <a:gd name="T22" fmla="*/ 912 w 912"/>
              <a:gd name="T23" fmla="*/ 1520 h 1520"/>
              <a:gd name="T24" fmla="*/ 912 w 912"/>
              <a:gd name="T25" fmla="*/ 317 h 1520"/>
              <a:gd name="T26" fmla="*/ 673 w 912"/>
              <a:gd name="T27" fmla="*/ 125 h 1520"/>
              <a:gd name="T28" fmla="*/ 292 w 912"/>
              <a:gd name="T29" fmla="*/ 125 h 1520"/>
              <a:gd name="T30" fmla="*/ 147 w 912"/>
              <a:gd name="T31" fmla="*/ 0 h 1520"/>
              <a:gd name="T32" fmla="*/ 0 w 912"/>
              <a:gd name="T33" fmla="*/ 146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2" h="1520">
                <a:moveTo>
                  <a:pt x="61" y="146"/>
                </a:moveTo>
                <a:cubicBezTo>
                  <a:pt x="61" y="99"/>
                  <a:pt x="99" y="60"/>
                  <a:pt x="147" y="60"/>
                </a:cubicBezTo>
                <a:cubicBezTo>
                  <a:pt x="194" y="60"/>
                  <a:pt x="233" y="99"/>
                  <a:pt x="233" y="146"/>
                </a:cubicBezTo>
                <a:cubicBezTo>
                  <a:pt x="233" y="194"/>
                  <a:pt x="194" y="232"/>
                  <a:pt x="147" y="232"/>
                </a:cubicBezTo>
                <a:cubicBezTo>
                  <a:pt x="99" y="232"/>
                  <a:pt x="61" y="194"/>
                  <a:pt x="61" y="146"/>
                </a:cubicBezTo>
                <a:moveTo>
                  <a:pt x="0" y="146"/>
                </a:moveTo>
                <a:cubicBezTo>
                  <a:pt x="0" y="227"/>
                  <a:pt x="66" y="292"/>
                  <a:pt x="147" y="292"/>
                </a:cubicBezTo>
                <a:cubicBezTo>
                  <a:pt x="218" y="292"/>
                  <a:pt x="277" y="241"/>
                  <a:pt x="290" y="174"/>
                </a:cubicBezTo>
                <a:cubicBezTo>
                  <a:pt x="673" y="174"/>
                  <a:pt x="673" y="174"/>
                  <a:pt x="673" y="174"/>
                </a:cubicBezTo>
                <a:cubicBezTo>
                  <a:pt x="844" y="174"/>
                  <a:pt x="862" y="274"/>
                  <a:pt x="862" y="317"/>
                </a:cubicBezTo>
                <a:cubicBezTo>
                  <a:pt x="862" y="1520"/>
                  <a:pt x="862" y="1520"/>
                  <a:pt x="862" y="1520"/>
                </a:cubicBezTo>
                <a:cubicBezTo>
                  <a:pt x="912" y="1520"/>
                  <a:pt x="912" y="1520"/>
                  <a:pt x="912" y="1520"/>
                </a:cubicBezTo>
                <a:cubicBezTo>
                  <a:pt x="912" y="317"/>
                  <a:pt x="912" y="317"/>
                  <a:pt x="912" y="317"/>
                </a:cubicBezTo>
                <a:cubicBezTo>
                  <a:pt x="912" y="199"/>
                  <a:pt x="820" y="125"/>
                  <a:pt x="673" y="125"/>
                </a:cubicBezTo>
                <a:cubicBezTo>
                  <a:pt x="292" y="125"/>
                  <a:pt x="292" y="125"/>
                  <a:pt x="292" y="125"/>
                </a:cubicBezTo>
                <a:cubicBezTo>
                  <a:pt x="281" y="54"/>
                  <a:pt x="220" y="0"/>
                  <a:pt x="147" y="0"/>
                </a:cubicBezTo>
                <a:cubicBezTo>
                  <a:pt x="66" y="0"/>
                  <a:pt x="0" y="65"/>
                  <a:pt x="0" y="146"/>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 name="Freeform 9">
            <a:extLst>
              <a:ext uri="{FF2B5EF4-FFF2-40B4-BE49-F238E27FC236}">
                <a16:creationId xmlns:a16="http://schemas.microsoft.com/office/drawing/2014/main" id="{1A6C6816-4E2A-42DA-9968-34A064565B61}"/>
              </a:ext>
            </a:extLst>
          </p:cNvPr>
          <p:cNvSpPr>
            <a:spLocks noEditPoints="1"/>
          </p:cNvSpPr>
          <p:nvPr/>
        </p:nvSpPr>
        <p:spPr bwMode="auto">
          <a:xfrm flipH="1">
            <a:off x="6002550" y="4608617"/>
            <a:ext cx="1564999" cy="1472505"/>
          </a:xfrm>
          <a:custGeom>
            <a:avLst/>
            <a:gdLst>
              <a:gd name="T0" fmla="*/ 61 w 823"/>
              <a:gd name="T1" fmla="*/ 147 h 774"/>
              <a:gd name="T2" fmla="*/ 147 w 823"/>
              <a:gd name="T3" fmla="*/ 60 h 774"/>
              <a:gd name="T4" fmla="*/ 233 w 823"/>
              <a:gd name="T5" fmla="*/ 147 h 774"/>
              <a:gd name="T6" fmla="*/ 147 w 823"/>
              <a:gd name="T7" fmla="*/ 233 h 774"/>
              <a:gd name="T8" fmla="*/ 61 w 823"/>
              <a:gd name="T9" fmla="*/ 147 h 774"/>
              <a:gd name="T10" fmla="*/ 0 w 823"/>
              <a:gd name="T11" fmla="*/ 147 h 774"/>
              <a:gd name="T12" fmla="*/ 147 w 823"/>
              <a:gd name="T13" fmla="*/ 293 h 774"/>
              <a:gd name="T14" fmla="*/ 289 w 823"/>
              <a:gd name="T15" fmla="*/ 180 h 774"/>
              <a:gd name="T16" fmla="*/ 581 w 823"/>
              <a:gd name="T17" fmla="*/ 180 h 774"/>
              <a:gd name="T18" fmla="*/ 774 w 823"/>
              <a:gd name="T19" fmla="*/ 330 h 774"/>
              <a:gd name="T20" fmla="*/ 774 w 823"/>
              <a:gd name="T21" fmla="*/ 774 h 774"/>
              <a:gd name="T22" fmla="*/ 823 w 823"/>
              <a:gd name="T23" fmla="*/ 774 h 774"/>
              <a:gd name="T24" fmla="*/ 823 w 823"/>
              <a:gd name="T25" fmla="*/ 330 h 774"/>
              <a:gd name="T26" fmla="*/ 778 w 823"/>
              <a:gd name="T27" fmla="*/ 203 h 774"/>
              <a:gd name="T28" fmla="*/ 581 w 823"/>
              <a:gd name="T29" fmla="*/ 131 h 774"/>
              <a:gd name="T30" fmla="*/ 292 w 823"/>
              <a:gd name="T31" fmla="*/ 131 h 774"/>
              <a:gd name="T32" fmla="*/ 147 w 823"/>
              <a:gd name="T33" fmla="*/ 0 h 774"/>
              <a:gd name="T34" fmla="*/ 0 w 823"/>
              <a:gd name="T35" fmla="*/ 14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3" h="774">
                <a:moveTo>
                  <a:pt x="61" y="147"/>
                </a:moveTo>
                <a:cubicBezTo>
                  <a:pt x="61" y="99"/>
                  <a:pt x="99" y="60"/>
                  <a:pt x="147" y="60"/>
                </a:cubicBezTo>
                <a:cubicBezTo>
                  <a:pt x="194" y="60"/>
                  <a:pt x="233" y="99"/>
                  <a:pt x="233" y="147"/>
                </a:cubicBezTo>
                <a:cubicBezTo>
                  <a:pt x="233" y="194"/>
                  <a:pt x="194" y="233"/>
                  <a:pt x="147" y="233"/>
                </a:cubicBezTo>
                <a:cubicBezTo>
                  <a:pt x="99" y="233"/>
                  <a:pt x="61" y="194"/>
                  <a:pt x="61" y="147"/>
                </a:cubicBezTo>
                <a:moveTo>
                  <a:pt x="0" y="147"/>
                </a:moveTo>
                <a:cubicBezTo>
                  <a:pt x="0" y="227"/>
                  <a:pt x="66" y="293"/>
                  <a:pt x="147" y="293"/>
                </a:cubicBezTo>
                <a:cubicBezTo>
                  <a:pt x="216" y="293"/>
                  <a:pt x="274" y="245"/>
                  <a:pt x="289" y="180"/>
                </a:cubicBezTo>
                <a:cubicBezTo>
                  <a:pt x="581" y="180"/>
                  <a:pt x="581" y="180"/>
                  <a:pt x="581" y="180"/>
                </a:cubicBezTo>
                <a:cubicBezTo>
                  <a:pt x="653" y="180"/>
                  <a:pt x="774" y="200"/>
                  <a:pt x="774" y="330"/>
                </a:cubicBezTo>
                <a:cubicBezTo>
                  <a:pt x="774" y="774"/>
                  <a:pt x="774" y="774"/>
                  <a:pt x="774" y="774"/>
                </a:cubicBezTo>
                <a:cubicBezTo>
                  <a:pt x="823" y="774"/>
                  <a:pt x="823" y="774"/>
                  <a:pt x="823" y="774"/>
                </a:cubicBezTo>
                <a:cubicBezTo>
                  <a:pt x="823" y="330"/>
                  <a:pt x="823" y="330"/>
                  <a:pt x="823" y="330"/>
                </a:cubicBezTo>
                <a:cubicBezTo>
                  <a:pt x="823" y="295"/>
                  <a:pt x="815" y="245"/>
                  <a:pt x="778" y="203"/>
                </a:cubicBezTo>
                <a:cubicBezTo>
                  <a:pt x="737" y="155"/>
                  <a:pt x="671" y="131"/>
                  <a:pt x="581" y="131"/>
                </a:cubicBezTo>
                <a:cubicBezTo>
                  <a:pt x="292" y="131"/>
                  <a:pt x="292" y="131"/>
                  <a:pt x="292" y="131"/>
                </a:cubicBezTo>
                <a:cubicBezTo>
                  <a:pt x="285" y="58"/>
                  <a:pt x="222" y="0"/>
                  <a:pt x="147" y="0"/>
                </a:cubicBezTo>
                <a:cubicBezTo>
                  <a:pt x="66" y="0"/>
                  <a:pt x="0" y="66"/>
                  <a:pt x="0" y="147"/>
                </a:cubicBezTo>
              </a:path>
            </a:pathLst>
          </a:custGeom>
          <a:solidFill>
            <a:srgbClr val="C00000"/>
          </a:solidFill>
          <a:ln>
            <a:noFill/>
          </a:ln>
          <a:extLst/>
        </p:spPr>
        <p:txBody>
          <a:bodyPr vert="horz" wrap="square" lIns="91440" tIns="45720" rIns="91440" bIns="45720" numCol="1" anchor="t" anchorCtr="0" compatLnSpc="1">
            <a:prstTxWarp prst="textNoShape">
              <a:avLst/>
            </a:prstTxWarp>
          </a:bodyPr>
          <a:lstStyle/>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 name="Freeform 11">
            <a:extLst>
              <a:ext uri="{FF2B5EF4-FFF2-40B4-BE49-F238E27FC236}">
                <a16:creationId xmlns:a16="http://schemas.microsoft.com/office/drawing/2014/main" id="{E54103C9-F72E-4D66-8582-8F809AE256B2}"/>
              </a:ext>
            </a:extLst>
          </p:cNvPr>
          <p:cNvSpPr>
            <a:spLocks noEditPoints="1"/>
          </p:cNvSpPr>
          <p:nvPr/>
        </p:nvSpPr>
        <p:spPr bwMode="auto">
          <a:xfrm flipH="1">
            <a:off x="3825380" y="2478293"/>
            <a:ext cx="1753879" cy="3597769"/>
          </a:xfrm>
          <a:custGeom>
            <a:avLst/>
            <a:gdLst>
              <a:gd name="T0" fmla="*/ 689 w 921"/>
              <a:gd name="T1" fmla="*/ 146 h 1890"/>
              <a:gd name="T2" fmla="*/ 775 w 921"/>
              <a:gd name="T3" fmla="*/ 60 h 1890"/>
              <a:gd name="T4" fmla="*/ 861 w 921"/>
              <a:gd name="T5" fmla="*/ 146 h 1890"/>
              <a:gd name="T6" fmla="*/ 775 w 921"/>
              <a:gd name="T7" fmla="*/ 232 h 1890"/>
              <a:gd name="T8" fmla="*/ 689 w 921"/>
              <a:gd name="T9" fmla="*/ 146 h 1890"/>
              <a:gd name="T10" fmla="*/ 632 w 921"/>
              <a:gd name="T11" fmla="*/ 115 h 1890"/>
              <a:gd name="T12" fmla="*/ 252 w 921"/>
              <a:gd name="T13" fmla="*/ 115 h 1890"/>
              <a:gd name="T14" fmla="*/ 7 w 921"/>
              <a:gd name="T15" fmla="*/ 294 h 1890"/>
              <a:gd name="T16" fmla="*/ 7 w 921"/>
              <a:gd name="T17" fmla="*/ 1890 h 1890"/>
              <a:gd name="T18" fmla="*/ 56 w 921"/>
              <a:gd name="T19" fmla="*/ 1890 h 1890"/>
              <a:gd name="T20" fmla="*/ 56 w 921"/>
              <a:gd name="T21" fmla="*/ 298 h 1890"/>
              <a:gd name="T22" fmla="*/ 252 w 921"/>
              <a:gd name="T23" fmla="*/ 165 h 1890"/>
              <a:gd name="T24" fmla="*/ 630 w 921"/>
              <a:gd name="T25" fmla="*/ 165 h 1890"/>
              <a:gd name="T26" fmla="*/ 775 w 921"/>
              <a:gd name="T27" fmla="*/ 292 h 1890"/>
              <a:gd name="T28" fmla="*/ 921 w 921"/>
              <a:gd name="T29" fmla="*/ 146 h 1890"/>
              <a:gd name="T30" fmla="*/ 775 w 921"/>
              <a:gd name="T31" fmla="*/ 0 h 1890"/>
              <a:gd name="T32" fmla="*/ 632 w 921"/>
              <a:gd name="T33" fmla="*/ 115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1" h="1890">
                <a:moveTo>
                  <a:pt x="689" y="146"/>
                </a:moveTo>
                <a:cubicBezTo>
                  <a:pt x="689" y="99"/>
                  <a:pt x="728" y="60"/>
                  <a:pt x="775" y="60"/>
                </a:cubicBezTo>
                <a:cubicBezTo>
                  <a:pt x="823" y="60"/>
                  <a:pt x="861" y="99"/>
                  <a:pt x="861" y="146"/>
                </a:cubicBezTo>
                <a:cubicBezTo>
                  <a:pt x="861" y="194"/>
                  <a:pt x="823" y="232"/>
                  <a:pt x="775" y="232"/>
                </a:cubicBezTo>
                <a:cubicBezTo>
                  <a:pt x="728" y="232"/>
                  <a:pt x="689" y="194"/>
                  <a:pt x="689" y="146"/>
                </a:cubicBezTo>
                <a:moveTo>
                  <a:pt x="632" y="115"/>
                </a:moveTo>
                <a:cubicBezTo>
                  <a:pt x="252" y="115"/>
                  <a:pt x="252" y="115"/>
                  <a:pt x="252" y="115"/>
                </a:cubicBezTo>
                <a:cubicBezTo>
                  <a:pt x="87" y="115"/>
                  <a:pt x="16" y="167"/>
                  <a:pt x="7" y="294"/>
                </a:cubicBezTo>
                <a:cubicBezTo>
                  <a:pt x="0" y="394"/>
                  <a:pt x="7" y="1829"/>
                  <a:pt x="7" y="1890"/>
                </a:cubicBezTo>
                <a:cubicBezTo>
                  <a:pt x="56" y="1890"/>
                  <a:pt x="56" y="1890"/>
                  <a:pt x="56" y="1890"/>
                </a:cubicBezTo>
                <a:cubicBezTo>
                  <a:pt x="56" y="1875"/>
                  <a:pt x="50" y="395"/>
                  <a:pt x="56" y="298"/>
                </a:cubicBezTo>
                <a:cubicBezTo>
                  <a:pt x="61" y="227"/>
                  <a:pt x="80" y="165"/>
                  <a:pt x="252" y="165"/>
                </a:cubicBezTo>
                <a:cubicBezTo>
                  <a:pt x="630" y="165"/>
                  <a:pt x="630" y="165"/>
                  <a:pt x="630" y="165"/>
                </a:cubicBezTo>
                <a:cubicBezTo>
                  <a:pt x="639" y="236"/>
                  <a:pt x="701" y="292"/>
                  <a:pt x="775" y="292"/>
                </a:cubicBezTo>
                <a:cubicBezTo>
                  <a:pt x="856" y="292"/>
                  <a:pt x="921" y="227"/>
                  <a:pt x="921" y="146"/>
                </a:cubicBezTo>
                <a:cubicBezTo>
                  <a:pt x="921" y="65"/>
                  <a:pt x="856" y="0"/>
                  <a:pt x="775" y="0"/>
                </a:cubicBezTo>
                <a:cubicBezTo>
                  <a:pt x="705" y="0"/>
                  <a:pt x="646" y="49"/>
                  <a:pt x="632" y="115"/>
                </a:cubicBezTo>
              </a:path>
            </a:pathLst>
          </a:custGeom>
          <a:solidFill>
            <a:schemeClr val="accent6"/>
          </a:solidFill>
          <a:ln>
            <a:noFill/>
          </a:ln>
          <a:extLst/>
        </p:spPr>
        <p:txBody>
          <a:bodyPr vert="horz" wrap="square" lIns="91440" tIns="45720" rIns="91440" bIns="45720" numCol="1" anchor="t" anchorCtr="0" compatLnSpc="1">
            <a:prstTxWarp prst="textNoShape">
              <a:avLst/>
            </a:prstTxWarp>
          </a:bodyPr>
          <a:lstStyle/>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 name="Freeform 13">
            <a:extLst>
              <a:ext uri="{FF2B5EF4-FFF2-40B4-BE49-F238E27FC236}">
                <a16:creationId xmlns:a16="http://schemas.microsoft.com/office/drawing/2014/main" id="{4DE0E9B2-DA0B-4F6C-8B6B-7B1B21CB5590}"/>
              </a:ext>
            </a:extLst>
          </p:cNvPr>
          <p:cNvSpPr>
            <a:spLocks noEditPoints="1"/>
          </p:cNvSpPr>
          <p:nvPr/>
        </p:nvSpPr>
        <p:spPr bwMode="auto">
          <a:xfrm flipH="1">
            <a:off x="3837185" y="3908630"/>
            <a:ext cx="1564999" cy="2160685"/>
          </a:xfrm>
          <a:custGeom>
            <a:avLst/>
            <a:gdLst>
              <a:gd name="T0" fmla="*/ 590 w 822"/>
              <a:gd name="T1" fmla="*/ 147 h 1135"/>
              <a:gd name="T2" fmla="*/ 676 w 822"/>
              <a:gd name="T3" fmla="*/ 60 h 1135"/>
              <a:gd name="T4" fmla="*/ 762 w 822"/>
              <a:gd name="T5" fmla="*/ 147 h 1135"/>
              <a:gd name="T6" fmla="*/ 676 w 822"/>
              <a:gd name="T7" fmla="*/ 233 h 1135"/>
              <a:gd name="T8" fmla="*/ 590 w 822"/>
              <a:gd name="T9" fmla="*/ 147 h 1135"/>
              <a:gd name="T10" fmla="*/ 532 w 822"/>
              <a:gd name="T11" fmla="*/ 122 h 1135"/>
              <a:gd name="T12" fmla="*/ 202 w 822"/>
              <a:gd name="T13" fmla="*/ 119 h 1135"/>
              <a:gd name="T14" fmla="*/ 0 w 822"/>
              <a:gd name="T15" fmla="*/ 333 h 1135"/>
              <a:gd name="T16" fmla="*/ 0 w 822"/>
              <a:gd name="T17" fmla="*/ 1135 h 1135"/>
              <a:gd name="T18" fmla="*/ 49 w 822"/>
              <a:gd name="T19" fmla="*/ 1135 h 1135"/>
              <a:gd name="T20" fmla="*/ 49 w 822"/>
              <a:gd name="T21" fmla="*/ 333 h 1135"/>
              <a:gd name="T22" fmla="*/ 202 w 822"/>
              <a:gd name="T23" fmla="*/ 168 h 1135"/>
              <a:gd name="T24" fmla="*/ 532 w 822"/>
              <a:gd name="T25" fmla="*/ 171 h 1135"/>
              <a:gd name="T26" fmla="*/ 676 w 822"/>
              <a:gd name="T27" fmla="*/ 293 h 1135"/>
              <a:gd name="T28" fmla="*/ 822 w 822"/>
              <a:gd name="T29" fmla="*/ 147 h 1135"/>
              <a:gd name="T30" fmla="*/ 676 w 822"/>
              <a:gd name="T31" fmla="*/ 0 h 1135"/>
              <a:gd name="T32" fmla="*/ 532 w 822"/>
              <a:gd name="T33" fmla="*/ 122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2" h="1135">
                <a:moveTo>
                  <a:pt x="590" y="147"/>
                </a:moveTo>
                <a:cubicBezTo>
                  <a:pt x="590" y="99"/>
                  <a:pt x="628" y="60"/>
                  <a:pt x="676" y="60"/>
                </a:cubicBezTo>
                <a:cubicBezTo>
                  <a:pt x="723" y="60"/>
                  <a:pt x="762" y="99"/>
                  <a:pt x="762" y="147"/>
                </a:cubicBezTo>
                <a:cubicBezTo>
                  <a:pt x="762" y="194"/>
                  <a:pt x="723" y="233"/>
                  <a:pt x="676" y="233"/>
                </a:cubicBezTo>
                <a:cubicBezTo>
                  <a:pt x="628" y="233"/>
                  <a:pt x="590" y="194"/>
                  <a:pt x="590" y="147"/>
                </a:cubicBezTo>
                <a:moveTo>
                  <a:pt x="532" y="122"/>
                </a:moveTo>
                <a:cubicBezTo>
                  <a:pt x="462" y="121"/>
                  <a:pt x="282" y="119"/>
                  <a:pt x="202" y="119"/>
                </a:cubicBezTo>
                <a:cubicBezTo>
                  <a:pt x="90" y="119"/>
                  <a:pt x="0" y="236"/>
                  <a:pt x="0" y="333"/>
                </a:cubicBezTo>
                <a:cubicBezTo>
                  <a:pt x="0" y="1135"/>
                  <a:pt x="0" y="1135"/>
                  <a:pt x="0" y="1135"/>
                </a:cubicBezTo>
                <a:cubicBezTo>
                  <a:pt x="49" y="1135"/>
                  <a:pt x="49" y="1135"/>
                  <a:pt x="49" y="1135"/>
                </a:cubicBezTo>
                <a:cubicBezTo>
                  <a:pt x="49" y="333"/>
                  <a:pt x="49" y="333"/>
                  <a:pt x="49" y="333"/>
                </a:cubicBezTo>
                <a:cubicBezTo>
                  <a:pt x="49" y="268"/>
                  <a:pt x="115" y="168"/>
                  <a:pt x="202" y="168"/>
                </a:cubicBezTo>
                <a:cubicBezTo>
                  <a:pt x="282" y="168"/>
                  <a:pt x="462" y="170"/>
                  <a:pt x="532" y="171"/>
                </a:cubicBezTo>
                <a:cubicBezTo>
                  <a:pt x="543" y="240"/>
                  <a:pt x="604" y="293"/>
                  <a:pt x="676" y="293"/>
                </a:cubicBezTo>
                <a:cubicBezTo>
                  <a:pt x="757" y="293"/>
                  <a:pt x="822" y="227"/>
                  <a:pt x="822" y="147"/>
                </a:cubicBezTo>
                <a:cubicBezTo>
                  <a:pt x="822" y="66"/>
                  <a:pt x="757" y="0"/>
                  <a:pt x="676" y="0"/>
                </a:cubicBezTo>
                <a:cubicBezTo>
                  <a:pt x="604" y="0"/>
                  <a:pt x="544" y="53"/>
                  <a:pt x="532" y="122"/>
                </a:cubicBezTo>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 name="Teardrop 11">
            <a:extLst>
              <a:ext uri="{FF2B5EF4-FFF2-40B4-BE49-F238E27FC236}">
                <a16:creationId xmlns:a16="http://schemas.microsoft.com/office/drawing/2014/main" id="{3424BBBF-1905-47F7-85A2-9BD92C70F5F8}"/>
              </a:ext>
            </a:extLst>
          </p:cNvPr>
          <p:cNvSpPr/>
          <p:nvPr/>
        </p:nvSpPr>
        <p:spPr bwMode="auto">
          <a:xfrm rot="8100000">
            <a:off x="3760110" y="2389705"/>
            <a:ext cx="702777" cy="702962"/>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FEFE"/>
              </a:solidFill>
              <a:effectLst/>
              <a:uLnTx/>
              <a:uFillTx/>
              <a:latin typeface="Lato Light"/>
              <a:ea typeface="+mn-ea"/>
              <a:cs typeface="+mn-cs"/>
            </a:endParaRPr>
          </a:p>
        </p:txBody>
      </p:sp>
      <p:sp>
        <p:nvSpPr>
          <p:cNvPr id="14" name="Teardrop 13">
            <a:extLst>
              <a:ext uri="{FF2B5EF4-FFF2-40B4-BE49-F238E27FC236}">
                <a16:creationId xmlns:a16="http://schemas.microsoft.com/office/drawing/2014/main" id="{9F514278-6B65-459F-8210-005E73FAF9B3}"/>
              </a:ext>
            </a:extLst>
          </p:cNvPr>
          <p:cNvSpPr/>
          <p:nvPr/>
        </p:nvSpPr>
        <p:spPr bwMode="auto">
          <a:xfrm rot="8100000">
            <a:off x="3760110" y="3836436"/>
            <a:ext cx="702777" cy="702962"/>
          </a:xfrm>
          <a:prstGeom prst="teardro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FEFE"/>
              </a:solidFill>
              <a:effectLst/>
              <a:uLnTx/>
              <a:uFillTx/>
              <a:latin typeface="Lato Light"/>
              <a:ea typeface="+mn-ea"/>
              <a:cs typeface="+mn-cs"/>
            </a:endParaRPr>
          </a:p>
        </p:txBody>
      </p:sp>
      <p:sp>
        <p:nvSpPr>
          <p:cNvPr id="16" name="Teardrop 15">
            <a:extLst>
              <a:ext uri="{FF2B5EF4-FFF2-40B4-BE49-F238E27FC236}">
                <a16:creationId xmlns:a16="http://schemas.microsoft.com/office/drawing/2014/main" id="{A6B96DCD-0402-494E-A04F-37B38C028DC0}"/>
              </a:ext>
            </a:extLst>
          </p:cNvPr>
          <p:cNvSpPr/>
          <p:nvPr/>
        </p:nvSpPr>
        <p:spPr bwMode="auto">
          <a:xfrm rot="8100000">
            <a:off x="6931728" y="4548510"/>
            <a:ext cx="702777" cy="702962"/>
          </a:xfrm>
          <a:prstGeom prst="teardrop">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Lato Light"/>
              <a:ea typeface="+mn-ea"/>
              <a:cs typeface="+mn-cs"/>
            </a:endParaRPr>
          </a:p>
        </p:txBody>
      </p:sp>
      <p:sp>
        <p:nvSpPr>
          <p:cNvPr id="18" name="Teardrop 17">
            <a:extLst>
              <a:ext uri="{FF2B5EF4-FFF2-40B4-BE49-F238E27FC236}">
                <a16:creationId xmlns:a16="http://schemas.microsoft.com/office/drawing/2014/main" id="{EED915FC-5E29-4428-9731-246907BA2242}"/>
              </a:ext>
            </a:extLst>
          </p:cNvPr>
          <p:cNvSpPr/>
          <p:nvPr/>
        </p:nvSpPr>
        <p:spPr bwMode="auto">
          <a:xfrm rot="8100000">
            <a:off x="6931728" y="3107406"/>
            <a:ext cx="702777" cy="702962"/>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FEFE"/>
              </a:solidFill>
              <a:effectLst/>
              <a:uLnTx/>
              <a:uFillTx/>
              <a:latin typeface="Lato Light"/>
              <a:ea typeface="+mn-ea"/>
              <a:cs typeface="+mn-cs"/>
            </a:endParaRPr>
          </a:p>
        </p:txBody>
      </p:sp>
      <p:sp>
        <p:nvSpPr>
          <p:cNvPr id="20" name="Teardrop 19">
            <a:extLst>
              <a:ext uri="{FF2B5EF4-FFF2-40B4-BE49-F238E27FC236}">
                <a16:creationId xmlns:a16="http://schemas.microsoft.com/office/drawing/2014/main" id="{3D308087-FFAB-460E-B260-53646C25EE43}"/>
              </a:ext>
            </a:extLst>
          </p:cNvPr>
          <p:cNvSpPr/>
          <p:nvPr/>
        </p:nvSpPr>
        <p:spPr bwMode="auto">
          <a:xfrm rot="8100000">
            <a:off x="6931728" y="1648437"/>
            <a:ext cx="702777" cy="702962"/>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1828434" rtl="0" eaLnBrk="1" latinLnBrk="0" hangingPunct="1">
              <a:defRPr sz="3600" kern="1200">
                <a:solidFill>
                  <a:schemeClr val="lt1"/>
                </a:solidFill>
                <a:latin typeface="+mn-lt"/>
                <a:ea typeface="+mn-ea"/>
                <a:cs typeface="+mn-cs"/>
              </a:defRPr>
            </a:lvl1pPr>
            <a:lvl2pPr marL="914217" algn="l" defTabSz="1828434" rtl="0" eaLnBrk="1" latinLnBrk="0" hangingPunct="1">
              <a:defRPr sz="3600" kern="1200">
                <a:solidFill>
                  <a:schemeClr val="lt1"/>
                </a:solidFill>
                <a:latin typeface="+mn-lt"/>
                <a:ea typeface="+mn-ea"/>
                <a:cs typeface="+mn-cs"/>
              </a:defRPr>
            </a:lvl2pPr>
            <a:lvl3pPr marL="1828434" algn="l" defTabSz="1828434" rtl="0" eaLnBrk="1" latinLnBrk="0" hangingPunct="1">
              <a:defRPr sz="3600" kern="1200">
                <a:solidFill>
                  <a:schemeClr val="lt1"/>
                </a:solidFill>
                <a:latin typeface="+mn-lt"/>
                <a:ea typeface="+mn-ea"/>
                <a:cs typeface="+mn-cs"/>
              </a:defRPr>
            </a:lvl3pPr>
            <a:lvl4pPr marL="2742651" algn="l" defTabSz="1828434" rtl="0" eaLnBrk="1" latinLnBrk="0" hangingPunct="1">
              <a:defRPr sz="3600" kern="1200">
                <a:solidFill>
                  <a:schemeClr val="lt1"/>
                </a:solidFill>
                <a:latin typeface="+mn-lt"/>
                <a:ea typeface="+mn-ea"/>
                <a:cs typeface="+mn-cs"/>
              </a:defRPr>
            </a:lvl4pPr>
            <a:lvl5pPr marL="3656868" algn="l" defTabSz="1828434" rtl="0" eaLnBrk="1" latinLnBrk="0" hangingPunct="1">
              <a:defRPr sz="3600" kern="1200">
                <a:solidFill>
                  <a:schemeClr val="lt1"/>
                </a:solidFill>
                <a:latin typeface="+mn-lt"/>
                <a:ea typeface="+mn-ea"/>
                <a:cs typeface="+mn-cs"/>
              </a:defRPr>
            </a:lvl5pPr>
            <a:lvl6pPr marL="4571086" algn="l" defTabSz="1828434" rtl="0" eaLnBrk="1" latinLnBrk="0" hangingPunct="1">
              <a:defRPr sz="3600" kern="1200">
                <a:solidFill>
                  <a:schemeClr val="lt1"/>
                </a:solidFill>
                <a:latin typeface="+mn-lt"/>
                <a:ea typeface="+mn-ea"/>
                <a:cs typeface="+mn-cs"/>
              </a:defRPr>
            </a:lvl6pPr>
            <a:lvl7pPr marL="5485303" algn="l" defTabSz="1828434" rtl="0" eaLnBrk="1" latinLnBrk="0" hangingPunct="1">
              <a:defRPr sz="3600" kern="1200">
                <a:solidFill>
                  <a:schemeClr val="lt1"/>
                </a:solidFill>
                <a:latin typeface="+mn-lt"/>
                <a:ea typeface="+mn-ea"/>
                <a:cs typeface="+mn-cs"/>
              </a:defRPr>
            </a:lvl7pPr>
            <a:lvl8pPr marL="6399520" algn="l" defTabSz="1828434" rtl="0" eaLnBrk="1" latinLnBrk="0" hangingPunct="1">
              <a:defRPr sz="3600" kern="1200">
                <a:solidFill>
                  <a:schemeClr val="lt1"/>
                </a:solidFill>
                <a:latin typeface="+mn-lt"/>
                <a:ea typeface="+mn-ea"/>
                <a:cs typeface="+mn-cs"/>
              </a:defRPr>
            </a:lvl8pPr>
            <a:lvl9pPr marL="7313737" algn="l" defTabSz="1828434" rtl="0" eaLnBrk="1" latinLnBrk="0" hangingPunct="1">
              <a:defRPr sz="3600" kern="1200">
                <a:solidFill>
                  <a:schemeClr val="lt1"/>
                </a:solidFill>
                <a:latin typeface="+mn-lt"/>
                <a:ea typeface="+mn-ea"/>
                <a:cs typeface="+mn-cs"/>
              </a:defRPr>
            </a:lvl9pPr>
          </a:lstStyle>
          <a:p>
            <a:pPr marL="0" marR="0" lvl="0" indent="0" algn="ctr" defTabSz="182843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FEFE"/>
              </a:solidFill>
              <a:effectLst/>
              <a:uLnTx/>
              <a:uFillTx/>
              <a:latin typeface="Lato Light"/>
              <a:ea typeface="+mn-ea"/>
              <a:cs typeface="+mn-cs"/>
            </a:endParaRPr>
          </a:p>
        </p:txBody>
      </p:sp>
      <p:sp>
        <p:nvSpPr>
          <p:cNvPr id="25" name="Title 3">
            <a:extLst>
              <a:ext uri="{FF2B5EF4-FFF2-40B4-BE49-F238E27FC236}">
                <a16:creationId xmlns:a16="http://schemas.microsoft.com/office/drawing/2014/main" id="{8F82331E-189B-47EF-9272-6AC0CB16EA5E}"/>
              </a:ext>
            </a:extLst>
          </p:cNvPr>
          <p:cNvSpPr txBox="1">
            <a:spLocks/>
          </p:cNvSpPr>
          <p:nvPr/>
        </p:nvSpPr>
        <p:spPr>
          <a:xfrm>
            <a:off x="2195754" y="385933"/>
            <a:ext cx="7613591" cy="978486"/>
          </a:xfrm>
          <a:prstGeom prst="rect">
            <a:avLst/>
          </a:prstGeom>
        </p:spPr>
        <p:txBody>
          <a:bodyPr vert="horz" lIns="0" tIns="0" rIns="0" bIns="0" rtlCol="0" anchor="ctr">
            <a:normAutofit/>
          </a:bodyPr>
          <a:lstStyle>
            <a:lvl1pPr algn="l" defTabSz="914314" rtl="0" eaLnBrk="1" latinLnBrk="0" hangingPunct="1">
              <a:lnSpc>
                <a:spcPct val="90000"/>
              </a:lnSpc>
              <a:spcBef>
                <a:spcPct val="0"/>
              </a:spcBef>
              <a:buNone/>
              <a:defRPr lang="en-US" sz="2800" b="1" i="0" kern="1200" dirty="0">
                <a:solidFill>
                  <a:schemeClr val="tx2"/>
                </a:solidFill>
                <a:latin typeface="Arial Black" charset="0"/>
                <a:ea typeface="Arial Black" charset="0"/>
                <a:cs typeface="Arial Black" charset="0"/>
              </a:defRPr>
            </a:lvl1pPr>
          </a:lstStyle>
          <a:p>
            <a:pPr marL="0" marR="0" lvl="0" indent="0" algn="l" defTabSz="914314"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4C97"/>
                </a:solidFill>
                <a:effectLst/>
                <a:uLnTx/>
                <a:uFillTx/>
                <a:latin typeface="Arial Black" charset="0"/>
              </a:rPr>
              <a:t>Enhanced Digital Access Index (EDAI)</a:t>
            </a:r>
          </a:p>
        </p:txBody>
      </p:sp>
      <p:sp>
        <p:nvSpPr>
          <p:cNvPr id="27" name="TextBox 26">
            <a:extLst>
              <a:ext uri="{FF2B5EF4-FFF2-40B4-BE49-F238E27FC236}">
                <a16:creationId xmlns:a16="http://schemas.microsoft.com/office/drawing/2014/main" id="{30033EC9-7C8E-4C74-82E2-E6C6BB46C786}"/>
              </a:ext>
            </a:extLst>
          </p:cNvPr>
          <p:cNvSpPr txBox="1"/>
          <p:nvPr/>
        </p:nvSpPr>
        <p:spPr>
          <a:xfrm>
            <a:off x="2885129" y="2569169"/>
            <a:ext cx="902811" cy="369332"/>
          </a:xfrm>
          <a:prstGeom prst="rect">
            <a:avLst/>
          </a:prstGeom>
          <a:noFill/>
        </p:spPr>
        <p:txBody>
          <a:bodyPr wrap="none" rtlCol="0">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B0B9"/>
                </a:solidFill>
                <a:effectLst/>
                <a:uLnTx/>
                <a:uFillTx/>
                <a:latin typeface="Arial" panose="020B0604020202020204"/>
                <a:ea typeface="+mn-ea"/>
                <a:cs typeface="+mn-cs"/>
              </a:rPr>
              <a:t>Quality</a:t>
            </a:r>
          </a:p>
        </p:txBody>
      </p:sp>
      <p:sp>
        <p:nvSpPr>
          <p:cNvPr id="28" name="TextBox 27">
            <a:extLst>
              <a:ext uri="{FF2B5EF4-FFF2-40B4-BE49-F238E27FC236}">
                <a16:creationId xmlns:a16="http://schemas.microsoft.com/office/drawing/2014/main" id="{BBAF2F3F-DD24-425E-ABAD-DC7917D9C793}"/>
              </a:ext>
            </a:extLst>
          </p:cNvPr>
          <p:cNvSpPr txBox="1"/>
          <p:nvPr/>
        </p:nvSpPr>
        <p:spPr>
          <a:xfrm>
            <a:off x="2447128" y="4019231"/>
            <a:ext cx="1385957" cy="369332"/>
          </a:xfrm>
          <a:prstGeom prst="rect">
            <a:avLst/>
          </a:prstGeom>
          <a:noFill/>
        </p:spPr>
        <p:txBody>
          <a:bodyPr wrap="none" rtlCol="0">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4C97"/>
                </a:solidFill>
                <a:effectLst/>
                <a:uLnTx/>
                <a:uFillTx/>
                <a:latin typeface="Arial" panose="020B0604020202020204"/>
                <a:ea typeface="+mn-ea"/>
                <a:cs typeface="+mn-cs"/>
              </a:rPr>
              <a:t>Affordability</a:t>
            </a:r>
          </a:p>
        </p:txBody>
      </p:sp>
      <p:sp>
        <p:nvSpPr>
          <p:cNvPr id="29" name="TextBox 28">
            <a:extLst>
              <a:ext uri="{FF2B5EF4-FFF2-40B4-BE49-F238E27FC236}">
                <a16:creationId xmlns:a16="http://schemas.microsoft.com/office/drawing/2014/main" id="{2B2B7554-BC1E-44F7-B8D4-7B3939D0DD91}"/>
              </a:ext>
            </a:extLst>
          </p:cNvPr>
          <p:cNvSpPr txBox="1"/>
          <p:nvPr/>
        </p:nvSpPr>
        <p:spPr>
          <a:xfrm>
            <a:off x="7721680" y="3321581"/>
            <a:ext cx="1326004" cy="369332"/>
          </a:xfrm>
          <a:prstGeom prst="rect">
            <a:avLst/>
          </a:prstGeom>
          <a:noFill/>
        </p:spPr>
        <p:txBody>
          <a:bodyPr wrap="none" rtlCol="0">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9CDE"/>
                </a:solidFill>
                <a:effectLst/>
                <a:uLnTx/>
                <a:uFillTx/>
                <a:latin typeface="Arial" panose="020B0604020202020204"/>
                <a:ea typeface="+mn-ea"/>
                <a:cs typeface="+mn-cs"/>
              </a:rPr>
              <a:t>Knowledge</a:t>
            </a:r>
          </a:p>
        </p:txBody>
      </p:sp>
      <p:sp>
        <p:nvSpPr>
          <p:cNvPr id="30" name="TextBox 29">
            <a:extLst>
              <a:ext uri="{FF2B5EF4-FFF2-40B4-BE49-F238E27FC236}">
                <a16:creationId xmlns:a16="http://schemas.microsoft.com/office/drawing/2014/main" id="{3F700F9A-9809-4179-BEF9-32B3E464927A}"/>
              </a:ext>
            </a:extLst>
          </p:cNvPr>
          <p:cNvSpPr txBox="1"/>
          <p:nvPr/>
        </p:nvSpPr>
        <p:spPr>
          <a:xfrm>
            <a:off x="7640066" y="4719546"/>
            <a:ext cx="1544012" cy="369332"/>
          </a:xfrm>
          <a:prstGeom prst="rect">
            <a:avLst/>
          </a:prstGeom>
          <a:noFill/>
        </p:spPr>
        <p:txBody>
          <a:bodyPr wrap="none" rtlCol="0">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Arial" panose="020B0604020202020204"/>
                <a:ea typeface="+mn-ea"/>
                <a:cs typeface="+mn-cs"/>
              </a:rPr>
              <a:t>Infrastructure</a:t>
            </a:r>
          </a:p>
        </p:txBody>
      </p:sp>
      <p:sp>
        <p:nvSpPr>
          <p:cNvPr id="31" name="TextBox 30">
            <a:extLst>
              <a:ext uri="{FF2B5EF4-FFF2-40B4-BE49-F238E27FC236}">
                <a16:creationId xmlns:a16="http://schemas.microsoft.com/office/drawing/2014/main" id="{E8CDB2FF-A8D0-4A34-A762-6856B8103BDB}"/>
              </a:ext>
            </a:extLst>
          </p:cNvPr>
          <p:cNvSpPr txBox="1"/>
          <p:nvPr/>
        </p:nvSpPr>
        <p:spPr>
          <a:xfrm>
            <a:off x="7721680" y="1819262"/>
            <a:ext cx="1659429" cy="369332"/>
          </a:xfrm>
          <a:prstGeom prst="rect">
            <a:avLst/>
          </a:prstGeom>
          <a:noFill/>
        </p:spPr>
        <p:txBody>
          <a:bodyPr wrap="none" rtlCol="0">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2A900"/>
                </a:solidFill>
                <a:effectLst/>
                <a:uLnTx/>
                <a:uFillTx/>
                <a:latin typeface="Arial" panose="020B0604020202020204"/>
                <a:ea typeface="+mn-ea"/>
                <a:cs typeface="+mn-cs"/>
              </a:rPr>
              <a:t>Internet usage</a:t>
            </a:r>
          </a:p>
        </p:txBody>
      </p:sp>
    </p:spTree>
    <p:extLst>
      <p:ext uri="{BB962C8B-B14F-4D97-AF65-F5344CB8AC3E}">
        <p14:creationId xmlns:p14="http://schemas.microsoft.com/office/powerpoint/2010/main" val="338324999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571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9AEDB7-8C42-1049-8D4C-110CB2584AD0}"/>
              </a:ext>
            </a:extLst>
          </p:cNvPr>
          <p:cNvSpPr>
            <a:spLocks noGrp="1"/>
          </p:cNvSpPr>
          <p:nvPr>
            <p:ph type="title"/>
          </p:nvPr>
        </p:nvSpPr>
        <p:spPr>
          <a:xfrm>
            <a:off x="530913" y="371755"/>
            <a:ext cx="11185103" cy="978486"/>
          </a:xfrm>
        </p:spPr>
        <p:txBody>
          <a:bodyPr>
            <a:normAutofit/>
          </a:bodyPr>
          <a:lstStyle/>
          <a:p>
            <a:r>
              <a:rPr lang="en-US" b="0" dirty="0"/>
              <a:t>S</a:t>
            </a:r>
            <a:r>
              <a:rPr lang="en-US" dirty="0"/>
              <a:t>ignificant heterogeneity in global digital connectivity</a:t>
            </a:r>
          </a:p>
        </p:txBody>
      </p:sp>
      <p:sp>
        <p:nvSpPr>
          <p:cNvPr id="7" name="TextBox 1">
            <a:extLst>
              <a:ext uri="{FF2B5EF4-FFF2-40B4-BE49-F238E27FC236}">
                <a16:creationId xmlns:a16="http://schemas.microsoft.com/office/drawing/2014/main" id="{99FFA5B5-3CDA-419F-BEE6-AA6456080518}"/>
              </a:ext>
            </a:extLst>
          </p:cNvPr>
          <p:cNvSpPr txBox="1"/>
          <p:nvPr/>
        </p:nvSpPr>
        <p:spPr>
          <a:xfrm>
            <a:off x="1163000" y="1800188"/>
            <a:ext cx="8037747" cy="3810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314"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707372"/>
              </a:solidFill>
              <a:effectLst/>
              <a:uLnTx/>
              <a:uFillTx/>
              <a:latin typeface="Arial Black" panose="020B0A04020102020204" pitchFamily="34" charset="0"/>
              <a:ea typeface="+mn-ea"/>
              <a:cs typeface="+mn-cs"/>
            </a:endParaRPr>
          </a:p>
        </p:txBody>
      </p:sp>
      <p:sp>
        <p:nvSpPr>
          <p:cNvPr id="21" name="Rectangle 20">
            <a:extLst>
              <a:ext uri="{FF2B5EF4-FFF2-40B4-BE49-F238E27FC236}">
                <a16:creationId xmlns:a16="http://schemas.microsoft.com/office/drawing/2014/main" id="{E8E6FE7E-96D6-3D41-83CF-0D1EE66BAE32}"/>
              </a:ext>
            </a:extLst>
          </p:cNvPr>
          <p:cNvSpPr/>
          <p:nvPr/>
        </p:nvSpPr>
        <p:spPr>
          <a:xfrm>
            <a:off x="3210058" y="6567467"/>
            <a:ext cx="857927" cy="246221"/>
          </a:xfrm>
          <a:prstGeom prst="rect">
            <a:avLst/>
          </a:prstGeom>
        </p:spPr>
        <p:txBody>
          <a:bodyPr wrap="none">
            <a:sp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EFEFE"/>
                </a:solidFill>
                <a:effectLst/>
                <a:uLnTx/>
                <a:uFillTx/>
                <a:latin typeface="Arial" panose="020B0604020202020204"/>
                <a:ea typeface="+mn-ea"/>
                <a:cs typeface="+mn-cs"/>
              </a:rPr>
              <a:t>Challenges </a:t>
            </a:r>
          </a:p>
        </p:txBody>
      </p:sp>
      <p:sp>
        <p:nvSpPr>
          <p:cNvPr id="22" name="Rectangle 21">
            <a:extLst>
              <a:ext uri="{FF2B5EF4-FFF2-40B4-BE49-F238E27FC236}">
                <a16:creationId xmlns:a16="http://schemas.microsoft.com/office/drawing/2014/main" id="{424E9D3F-381F-E14D-BDC1-51950739E388}"/>
              </a:ext>
            </a:extLst>
          </p:cNvPr>
          <p:cNvSpPr/>
          <p:nvPr/>
        </p:nvSpPr>
        <p:spPr>
          <a:xfrm>
            <a:off x="5506905" y="6567467"/>
            <a:ext cx="1016625" cy="246221"/>
          </a:xfrm>
          <a:prstGeom prst="rect">
            <a:avLst/>
          </a:prstGeom>
        </p:spPr>
        <p:txBody>
          <a:bodyPr wrap="none">
            <a:sp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EFEFE"/>
                </a:solidFill>
                <a:effectLst/>
                <a:uLnTx/>
                <a:uFillTx/>
                <a:latin typeface="Arial" panose="020B0604020202020204"/>
                <a:ea typeface="+mn-ea"/>
                <a:cs typeface="+mn-cs"/>
              </a:rPr>
              <a:t>Macro Policies</a:t>
            </a:r>
          </a:p>
        </p:txBody>
      </p:sp>
      <p:pic>
        <p:nvPicPr>
          <p:cNvPr id="8" name="Picture 7">
            <a:extLst>
              <a:ext uri="{FF2B5EF4-FFF2-40B4-BE49-F238E27FC236}">
                <a16:creationId xmlns:a16="http://schemas.microsoft.com/office/drawing/2014/main" id="{ED9AE143-A367-4D1D-8E4B-AFA7753B3AF5}"/>
              </a:ext>
            </a:extLst>
          </p:cNvPr>
          <p:cNvPicPr/>
          <p:nvPr/>
        </p:nvPicPr>
        <p:blipFill rotWithShape="1">
          <a:blip r:embed="rId3">
            <a:extLst>
              <a:ext uri="{28A0092B-C50C-407E-A947-70E740481C1C}">
                <a14:useLocalDpi xmlns:a14="http://schemas.microsoft.com/office/drawing/2010/main" val="0"/>
              </a:ext>
            </a:extLst>
          </a:blip>
          <a:srcRect l="9195" t="12711" r="3973" b="3271"/>
          <a:stretch/>
        </p:blipFill>
        <p:spPr bwMode="auto">
          <a:xfrm>
            <a:off x="1691481" y="1424018"/>
            <a:ext cx="8809037" cy="45278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9" name="Rectangle 8">
            <a:extLst>
              <a:ext uri="{FF2B5EF4-FFF2-40B4-BE49-F238E27FC236}">
                <a16:creationId xmlns:a16="http://schemas.microsoft.com/office/drawing/2014/main" id="{5E490BB1-D7B6-4DD4-BF67-FE98BC6AFFEA}"/>
              </a:ext>
            </a:extLst>
          </p:cNvPr>
          <p:cNvSpPr/>
          <p:nvPr/>
        </p:nvSpPr>
        <p:spPr>
          <a:xfrm>
            <a:off x="395111" y="6198135"/>
            <a:ext cx="11226663" cy="369332"/>
          </a:xfrm>
          <a:prstGeom prst="rect">
            <a:avLst/>
          </a:prstGeom>
        </p:spPr>
        <p:txBody>
          <a:bodyPr wrap="none">
            <a:spAutoFit/>
          </a:bodyPr>
          <a:lstStyle/>
          <a:p>
            <a:pPr marL="0" marR="0" lvl="0" indent="0" algn="l" defTabSz="91431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rPr>
              <a:t>Sources: ITU’s ICT Indicators database, UN’s E-Government Survey, UNESCO’s UIS and staff calculations. </a:t>
            </a:r>
          </a:p>
        </p:txBody>
      </p:sp>
    </p:spTree>
    <p:extLst>
      <p:ext uri="{BB962C8B-B14F-4D97-AF65-F5344CB8AC3E}">
        <p14:creationId xmlns:p14="http://schemas.microsoft.com/office/powerpoint/2010/main" val="10528063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3629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37D18B08-FA93-4EE5-B7B0-3589D1B09D05" descr="37D18B08-FA93-4EE5-B7B0-3589D1B09D05">
            <a:extLst>
              <a:ext uri="{FF2B5EF4-FFF2-40B4-BE49-F238E27FC236}">
                <a16:creationId xmlns:a16="http://schemas.microsoft.com/office/drawing/2014/main" id="{3D74867D-8A09-43B7-BC46-F5152E784F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767"/>
          <a:stretch/>
        </p:blipFill>
        <p:spPr bwMode="auto">
          <a:xfrm>
            <a:off x="391797" y="1005098"/>
            <a:ext cx="2662463" cy="201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16d304fae715a35fe2d2">
            <a:extLst>
              <a:ext uri="{FF2B5EF4-FFF2-40B4-BE49-F238E27FC236}">
                <a16:creationId xmlns:a16="http://schemas.microsoft.com/office/drawing/2014/main" id="{64133262-4090-42AE-AE78-962A943238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4709" y="995885"/>
            <a:ext cx="203435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group of people posing for a photo&#10;&#10;Description generated with very high confidence">
            <a:extLst>
              <a:ext uri="{FF2B5EF4-FFF2-40B4-BE49-F238E27FC236}">
                <a16:creationId xmlns:a16="http://schemas.microsoft.com/office/drawing/2014/main" id="{EB8CA1BF-7A2E-4B69-AB6A-59F984C32B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6880" y="3462860"/>
            <a:ext cx="2438400" cy="1828800"/>
          </a:xfrm>
          <a:prstGeom prst="rect">
            <a:avLst/>
          </a:prstGeom>
        </p:spPr>
      </p:pic>
      <p:pic>
        <p:nvPicPr>
          <p:cNvPr id="12" name="Picture 11" descr="A person walking down a street&#10;&#10;Description generated with very high confidence">
            <a:extLst>
              <a:ext uri="{FF2B5EF4-FFF2-40B4-BE49-F238E27FC236}">
                <a16:creationId xmlns:a16="http://schemas.microsoft.com/office/drawing/2014/main" id="{4C546C38-F386-40AC-BF4E-E1AD9AD7F1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85280" y="1005098"/>
            <a:ext cx="3214922" cy="4286562"/>
          </a:xfrm>
          <a:prstGeom prst="rect">
            <a:avLst/>
          </a:prstGeom>
        </p:spPr>
      </p:pic>
      <p:pic>
        <p:nvPicPr>
          <p:cNvPr id="15" name="Picture 14" descr="A couple of people that are talking to each other&#10;&#10;Description generated with high confidence">
            <a:extLst>
              <a:ext uri="{FF2B5EF4-FFF2-40B4-BE49-F238E27FC236}">
                <a16:creationId xmlns:a16="http://schemas.microsoft.com/office/drawing/2014/main" id="{F0C3B20B-50A1-4550-931E-698E75FCB0D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69513" y="995885"/>
            <a:ext cx="3029860" cy="2020893"/>
          </a:xfrm>
          <a:prstGeom prst="rect">
            <a:avLst/>
          </a:prstGeom>
        </p:spPr>
      </p:pic>
      <p:pic>
        <p:nvPicPr>
          <p:cNvPr id="4" name="Picture 3" descr="A person standing in a room&#10;&#10;Description generated with very high confidence">
            <a:extLst>
              <a:ext uri="{FF2B5EF4-FFF2-40B4-BE49-F238E27FC236}">
                <a16:creationId xmlns:a16="http://schemas.microsoft.com/office/drawing/2014/main" id="{2DEF862C-843F-488C-90A1-86F266E3F35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33470" y="3462860"/>
            <a:ext cx="1721259" cy="2743200"/>
          </a:xfrm>
          <a:prstGeom prst="rect">
            <a:avLst/>
          </a:prstGeom>
        </p:spPr>
      </p:pic>
      <p:pic>
        <p:nvPicPr>
          <p:cNvPr id="7" name="Picture 6" descr="A person wearing a costume&#10;&#10;Description generated with high confidence">
            <a:extLst>
              <a:ext uri="{FF2B5EF4-FFF2-40B4-BE49-F238E27FC236}">
                <a16:creationId xmlns:a16="http://schemas.microsoft.com/office/drawing/2014/main" id="{93AF30D5-A130-4323-93FD-21A4C1D3DD2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54481" y="3462860"/>
            <a:ext cx="1828800" cy="2743200"/>
          </a:xfrm>
          <a:prstGeom prst="rect">
            <a:avLst/>
          </a:prstGeom>
        </p:spPr>
      </p:pic>
      <p:pic>
        <p:nvPicPr>
          <p:cNvPr id="13" name="Picture 3" descr="16d30502e722d41aef43">
            <a:extLst>
              <a:ext uri="{FF2B5EF4-FFF2-40B4-BE49-F238E27FC236}">
                <a16:creationId xmlns:a16="http://schemas.microsoft.com/office/drawing/2014/main" id="{09507DA6-9FA5-4A88-99E5-CB046AE89DD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1797" y="3462860"/>
            <a:ext cx="184684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a:extLst>
              <a:ext uri="{FF2B5EF4-FFF2-40B4-BE49-F238E27FC236}">
                <a16:creationId xmlns:a16="http://schemas.microsoft.com/office/drawing/2014/main" id="{52E80B33-F754-4DE0-9897-93261E6AE09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3077402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F2C5B-0BCD-469E-8737-81013481D683}"/>
              </a:ext>
            </a:extLst>
          </p:cNvPr>
          <p:cNvSpPr>
            <a:spLocks noGrp="1"/>
          </p:cNvSpPr>
          <p:nvPr>
            <p:ph type="title"/>
          </p:nvPr>
        </p:nvSpPr>
        <p:spPr/>
        <p:txBody>
          <a:bodyPr/>
          <a:lstStyle/>
          <a:p>
            <a:pPr algn="ctr"/>
            <a:r>
              <a:rPr lang="en-US" dirty="0"/>
              <a:t>Annual Cost of Full-scaled 4G Network in 2025</a:t>
            </a:r>
            <a:br>
              <a:rPr lang="en-US" dirty="0"/>
            </a:br>
            <a:r>
              <a:rPr lang="en-US" sz="1600" dirty="0"/>
              <a:t>(as percentage of GDP)</a:t>
            </a:r>
          </a:p>
        </p:txBody>
      </p:sp>
      <p:pic>
        <p:nvPicPr>
          <p:cNvPr id="4" name="Picture 3">
            <a:extLst>
              <a:ext uri="{FF2B5EF4-FFF2-40B4-BE49-F238E27FC236}">
                <a16:creationId xmlns:a16="http://schemas.microsoft.com/office/drawing/2014/main" id="{CE0C5F2D-C52E-4EFC-8970-26449EF309BF}"/>
              </a:ext>
            </a:extLst>
          </p:cNvPr>
          <p:cNvPicPr/>
          <p:nvPr/>
        </p:nvPicPr>
        <p:blipFill rotWithShape="1">
          <a:blip r:embed="rId3" cstate="print">
            <a:extLst>
              <a:ext uri="{28A0092B-C50C-407E-A947-70E740481C1C}">
                <a14:useLocalDpi xmlns:a14="http://schemas.microsoft.com/office/drawing/2010/main" val="0"/>
              </a:ext>
            </a:extLst>
          </a:blip>
          <a:srcRect l="3863" t="6962" r="1812"/>
          <a:stretch/>
        </p:blipFill>
        <p:spPr bwMode="auto">
          <a:xfrm>
            <a:off x="1928553" y="1629295"/>
            <a:ext cx="8379229" cy="4854632"/>
          </a:xfrm>
          <a:prstGeom prst="rect">
            <a:avLst/>
          </a:prstGeom>
          <a:ln w="15875" cap="sq" cmpd="sng" algn="ctr">
            <a:solidFill>
              <a:srgbClr val="000000"/>
            </a:solidFill>
            <a:prstDash val="solid"/>
            <a:miter lim="800000"/>
            <a:headEnd type="none" w="med" len="med"/>
            <a:tailEnd type="none" w="med" len="med"/>
            <a:extLst>
              <a:ext uri="{C807C97D-BFC1-408E-A445-0C87EB9F89A2}">
                <ask:lineSketchStyleProps xmlns:lc="http://schemas.openxmlformats.org/drawingml/2006/lockedCanvas" xmlns:ask="http://schemas.microsoft.com/office/drawing/2018/sketchyshapes" xmlns:w="http://schemas.openxmlformats.org/wordprocessingml/2006/main" xmlns:w10="urn:schemas-microsoft-com:office:word" xmlns:v="urn:schemas-microsoft-com:vml" xmlns:o="urn:schemas-microsoft-com:office:office"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sd="0">
                  <a:custGeom>
                    <a:avLst/>
                    <a:gdLst/>
                    <a:ahLst/>
                    <a:cxnLst/>
                    <a:rect l="0" t="0" r="0" b="0"/>
                    <a:pathLst/>
                  </a:custGeom>
                  <ask:type/>
                </ask:lineSketchStyleProps>
              </a:ext>
            </a:extLst>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06145508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6686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8BCF75-D0FA-4D8E-907C-835FF66FB59E}"/>
              </a:ext>
            </a:extLst>
          </p:cNvPr>
          <p:cNvPicPr>
            <a:picLocks noChangeAspect="1"/>
          </p:cNvPicPr>
          <p:nvPr/>
        </p:nvPicPr>
        <p:blipFill>
          <a:blip r:embed="rId3"/>
          <a:stretch>
            <a:fillRect/>
          </a:stretch>
        </p:blipFill>
        <p:spPr>
          <a:xfrm>
            <a:off x="-1" y="1207755"/>
            <a:ext cx="4085618" cy="4342608"/>
          </a:xfrm>
          <a:prstGeom prst="rect">
            <a:avLst/>
          </a:prstGeom>
        </p:spPr>
      </p:pic>
      <p:pic>
        <p:nvPicPr>
          <p:cNvPr id="4" name="Picture 3">
            <a:extLst>
              <a:ext uri="{FF2B5EF4-FFF2-40B4-BE49-F238E27FC236}">
                <a16:creationId xmlns:a16="http://schemas.microsoft.com/office/drawing/2014/main" id="{B3BD58EC-8514-45B0-89C7-7365600AEC03}"/>
              </a:ext>
            </a:extLst>
          </p:cNvPr>
          <p:cNvPicPr>
            <a:picLocks noChangeAspect="1"/>
          </p:cNvPicPr>
          <p:nvPr/>
        </p:nvPicPr>
        <p:blipFill>
          <a:blip r:embed="rId4"/>
          <a:stretch>
            <a:fillRect/>
          </a:stretch>
        </p:blipFill>
        <p:spPr>
          <a:xfrm>
            <a:off x="7619749" y="1207755"/>
            <a:ext cx="4572252" cy="4315482"/>
          </a:xfrm>
          <a:prstGeom prst="rect">
            <a:avLst/>
          </a:prstGeom>
        </p:spPr>
      </p:pic>
      <p:pic>
        <p:nvPicPr>
          <p:cNvPr id="5" name="Picture 4">
            <a:extLst>
              <a:ext uri="{FF2B5EF4-FFF2-40B4-BE49-F238E27FC236}">
                <a16:creationId xmlns:a16="http://schemas.microsoft.com/office/drawing/2014/main" id="{A09CB44E-E915-4DA0-B40B-5C33429AE315}"/>
              </a:ext>
            </a:extLst>
          </p:cNvPr>
          <p:cNvPicPr>
            <a:picLocks noChangeAspect="1"/>
          </p:cNvPicPr>
          <p:nvPr/>
        </p:nvPicPr>
        <p:blipFill>
          <a:blip r:embed="rId5"/>
          <a:stretch>
            <a:fillRect/>
          </a:stretch>
        </p:blipFill>
        <p:spPr>
          <a:xfrm>
            <a:off x="3650864" y="1234880"/>
            <a:ext cx="4403639" cy="4315483"/>
          </a:xfrm>
          <a:prstGeom prst="rect">
            <a:avLst/>
          </a:prstGeom>
        </p:spPr>
      </p:pic>
    </p:spTree>
    <p:extLst>
      <p:ext uri="{BB962C8B-B14F-4D97-AF65-F5344CB8AC3E}">
        <p14:creationId xmlns:p14="http://schemas.microsoft.com/office/powerpoint/2010/main" val="339511664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3317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66089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ans face&#10;&#10;Description automatically generated">
            <a:extLst>
              <a:ext uri="{FF2B5EF4-FFF2-40B4-BE49-F238E27FC236}">
                <a16:creationId xmlns:a16="http://schemas.microsoft.com/office/drawing/2014/main" id="{94023971-35C2-4387-96E1-3C59A5B1CEED}"/>
              </a:ext>
            </a:extLst>
          </p:cNvPr>
          <p:cNvPicPr>
            <a:picLocks noChangeAspect="1"/>
          </p:cNvPicPr>
          <p:nvPr/>
        </p:nvPicPr>
        <p:blipFill rotWithShape="1">
          <a:blip r:embed="rId3">
            <a:extLst>
              <a:ext uri="{28A0092B-C50C-407E-A947-70E740481C1C}">
                <a14:useLocalDpi xmlns:a14="http://schemas.microsoft.com/office/drawing/2010/main" val="0"/>
              </a:ext>
            </a:extLst>
          </a:blip>
          <a:srcRect b="11337"/>
          <a:stretch/>
        </p:blipFill>
        <p:spPr>
          <a:xfrm>
            <a:off x="0" y="-667378"/>
            <a:ext cx="12247880" cy="7548824"/>
          </a:xfrm>
          <a:prstGeom prst="rect">
            <a:avLst/>
          </a:prstGeom>
        </p:spPr>
      </p:pic>
      <p:graphicFrame>
        <p:nvGraphicFramePr>
          <p:cNvPr id="6" name="Diagram 5">
            <a:extLst>
              <a:ext uri="{FF2B5EF4-FFF2-40B4-BE49-F238E27FC236}">
                <a16:creationId xmlns:a16="http://schemas.microsoft.com/office/drawing/2014/main" id="{23BFE010-EBC9-4E45-9973-096313D1DA80}"/>
              </a:ext>
            </a:extLst>
          </p:cNvPr>
          <p:cNvGraphicFramePr/>
          <p:nvPr>
            <p:extLst>
              <p:ext uri="{D42A27DB-BD31-4B8C-83A1-F6EECF244321}">
                <p14:modId xmlns:p14="http://schemas.microsoft.com/office/powerpoint/2010/main" val="335627677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31341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ans face&#10;&#10;Description automatically generated">
            <a:extLst>
              <a:ext uri="{FF2B5EF4-FFF2-40B4-BE49-F238E27FC236}">
                <a16:creationId xmlns:a16="http://schemas.microsoft.com/office/drawing/2014/main" id="{94023971-35C2-4387-96E1-3C59A5B1CEED}"/>
              </a:ext>
            </a:extLst>
          </p:cNvPr>
          <p:cNvPicPr>
            <a:picLocks noChangeAspect="1"/>
          </p:cNvPicPr>
          <p:nvPr/>
        </p:nvPicPr>
        <p:blipFill rotWithShape="1">
          <a:blip r:embed="rId3">
            <a:extLst>
              <a:ext uri="{28A0092B-C50C-407E-A947-70E740481C1C}">
                <a14:useLocalDpi xmlns:a14="http://schemas.microsoft.com/office/drawing/2010/main" val="0"/>
              </a:ext>
            </a:extLst>
          </a:blip>
          <a:srcRect b="11337"/>
          <a:stretch/>
        </p:blipFill>
        <p:spPr>
          <a:xfrm>
            <a:off x="0" y="-667378"/>
            <a:ext cx="12247880" cy="7548824"/>
          </a:xfrm>
          <a:prstGeom prst="rect">
            <a:avLst/>
          </a:prstGeom>
        </p:spPr>
      </p:pic>
      <p:grpSp>
        <p:nvGrpSpPr>
          <p:cNvPr id="2" name="Group 1">
            <a:extLst>
              <a:ext uri="{FF2B5EF4-FFF2-40B4-BE49-F238E27FC236}">
                <a16:creationId xmlns:a16="http://schemas.microsoft.com/office/drawing/2014/main" id="{7C69B968-AB8C-463F-9617-721710623169}"/>
              </a:ext>
            </a:extLst>
          </p:cNvPr>
          <p:cNvGrpSpPr/>
          <p:nvPr/>
        </p:nvGrpSpPr>
        <p:grpSpPr>
          <a:xfrm>
            <a:off x="3297258" y="787399"/>
            <a:ext cx="5597483" cy="5283200"/>
            <a:chOff x="3297258" y="787399"/>
            <a:chExt cx="5597483" cy="5283200"/>
          </a:xfrm>
        </p:grpSpPr>
        <p:sp>
          <p:nvSpPr>
            <p:cNvPr id="4" name="Freeform: Shape 3">
              <a:extLst>
                <a:ext uri="{FF2B5EF4-FFF2-40B4-BE49-F238E27FC236}">
                  <a16:creationId xmlns:a16="http://schemas.microsoft.com/office/drawing/2014/main" id="{23CBA1CD-41F2-468E-916F-C07CBBA817C8}"/>
                </a:ext>
              </a:extLst>
            </p:cNvPr>
            <p:cNvSpPr/>
            <p:nvPr/>
          </p:nvSpPr>
          <p:spPr>
            <a:xfrm>
              <a:off x="5643541" y="2819399"/>
              <a:ext cx="3251200" cy="3251200"/>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chemeClr val="bg1">
                <a:lumMod val="10000"/>
                <a:lumOff val="90000"/>
                <a:alpha val="60000"/>
              </a:schemeClr>
            </a:solidFill>
          </p:spPr>
          <p:style>
            <a:lnRef idx="2">
              <a:schemeClr val="lt1">
                <a:hueOff val="0"/>
                <a:satOff val="0"/>
                <a:lumOff val="0"/>
                <a:alphaOff val="0"/>
              </a:schemeClr>
            </a:lnRef>
            <a:fillRef idx="1">
              <a:scrgbClr r="0" g="0" b="0"/>
            </a:fillRef>
            <a:effectRef idx="0">
              <a:schemeClr val="accent2">
                <a:alpha val="50000"/>
                <a:hueOff val="4377396"/>
                <a:satOff val="8110"/>
                <a:lumOff val="4314"/>
                <a:alphaOff val="0"/>
              </a:schemeClr>
            </a:effectRef>
            <a:fontRef idx="minor">
              <a:schemeClr val="tx1"/>
            </a:fontRef>
          </p:style>
          <p:txBody>
            <a:bodyPr spcFirstLastPara="0" vert="horz" wrap="square" lIns="994325" tIns="839893" rIns="306155" bIns="623147"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bg1">
                      <a:lumMod val="50000"/>
                      <a:lumOff val="50000"/>
                    </a:schemeClr>
                  </a:solidFill>
                </a:rPr>
                <a:t>Measure Digital Connectivity</a:t>
              </a:r>
            </a:p>
          </p:txBody>
        </p:sp>
        <p:sp>
          <p:nvSpPr>
            <p:cNvPr id="7" name="Freeform: Shape 6">
              <a:extLst>
                <a:ext uri="{FF2B5EF4-FFF2-40B4-BE49-F238E27FC236}">
                  <a16:creationId xmlns:a16="http://schemas.microsoft.com/office/drawing/2014/main" id="{AA55C6DA-BBBB-4148-A9CC-0603E638D860}"/>
                </a:ext>
              </a:extLst>
            </p:cNvPr>
            <p:cNvSpPr/>
            <p:nvPr/>
          </p:nvSpPr>
          <p:spPr>
            <a:xfrm>
              <a:off x="3297258" y="2819399"/>
              <a:ext cx="3251200" cy="3251200"/>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chemeClr val="bg1">
                <a:lumMod val="10000"/>
                <a:lumOff val="90000"/>
                <a:alpha val="60000"/>
              </a:schemeClr>
            </a:solidFill>
          </p:spPr>
          <p:style>
            <a:lnRef idx="2">
              <a:schemeClr val="lt1">
                <a:hueOff val="0"/>
                <a:satOff val="0"/>
                <a:lumOff val="0"/>
                <a:alphaOff val="0"/>
              </a:schemeClr>
            </a:lnRef>
            <a:fillRef idx="1">
              <a:scrgbClr r="0" g="0" b="0"/>
            </a:fillRef>
            <a:effectRef idx="0">
              <a:schemeClr val="accent2">
                <a:alpha val="50000"/>
                <a:hueOff val="8754792"/>
                <a:satOff val="16221"/>
                <a:lumOff val="8628"/>
                <a:alphaOff val="0"/>
              </a:schemeClr>
            </a:effectRef>
            <a:fontRef idx="minor">
              <a:schemeClr val="tx1"/>
            </a:fontRef>
          </p:style>
          <p:txBody>
            <a:bodyPr spcFirstLastPara="0" vert="horz" wrap="square" lIns="306155" tIns="839893" rIns="994325" bIns="623147"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bg1">
                      <a:lumMod val="50000"/>
                      <a:lumOff val="50000"/>
                    </a:schemeClr>
                  </a:solidFill>
                </a:rPr>
                <a:t>Consider </a:t>
              </a:r>
            </a:p>
            <a:p>
              <a:pPr marL="0" lvl="0" indent="0" algn="ctr" defTabSz="1289050">
                <a:lnSpc>
                  <a:spcPct val="90000"/>
                </a:lnSpc>
                <a:spcBef>
                  <a:spcPct val="0"/>
                </a:spcBef>
                <a:spcAft>
                  <a:spcPct val="35000"/>
                </a:spcAft>
                <a:buNone/>
              </a:pPr>
              <a:r>
                <a:rPr lang="en-US" sz="2900" b="1" kern="1200" dirty="0">
                  <a:solidFill>
                    <a:schemeClr val="bg1">
                      <a:lumMod val="50000"/>
                      <a:lumOff val="50000"/>
                    </a:schemeClr>
                  </a:solidFill>
                </a:rPr>
                <a:t>4 Digital Building Blocks</a:t>
              </a:r>
            </a:p>
          </p:txBody>
        </p:sp>
        <p:sp>
          <p:nvSpPr>
            <p:cNvPr id="3" name="Freeform: Shape 2">
              <a:extLst>
                <a:ext uri="{FF2B5EF4-FFF2-40B4-BE49-F238E27FC236}">
                  <a16:creationId xmlns:a16="http://schemas.microsoft.com/office/drawing/2014/main" id="{B6C971E0-0DB0-44B8-8246-95EA634BCB58}"/>
                </a:ext>
              </a:extLst>
            </p:cNvPr>
            <p:cNvSpPr/>
            <p:nvPr/>
          </p:nvSpPr>
          <p:spPr>
            <a:xfrm>
              <a:off x="4470399" y="787399"/>
              <a:ext cx="3251200" cy="3251200"/>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bg1"/>
                  </a:solidFill>
                </a:rPr>
                <a:t>Understand Disruptive Technologies</a:t>
              </a:r>
            </a:p>
          </p:txBody>
        </p:sp>
      </p:grpSp>
    </p:spTree>
    <p:extLst>
      <p:ext uri="{BB962C8B-B14F-4D97-AF65-F5344CB8AC3E}">
        <p14:creationId xmlns:p14="http://schemas.microsoft.com/office/powerpoint/2010/main" val="1022552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FCA6197F-BAA4-EB46-8DA4-B5DB3898181C}"/>
              </a:ext>
            </a:extLst>
          </p:cNvPr>
          <p:cNvSpPr/>
          <p:nvPr/>
        </p:nvSpPr>
        <p:spPr>
          <a:xfrm>
            <a:off x="1617036" y="550540"/>
            <a:ext cx="3871957" cy="1633015"/>
          </a:xfrm>
          <a:custGeom>
            <a:avLst/>
            <a:gdLst>
              <a:gd name="connsiteX0" fmla="*/ 0 w 3792029"/>
              <a:gd name="connsiteY0" fmla="*/ 0 h 1221901"/>
              <a:gd name="connsiteX1" fmla="*/ 3181079 w 3792029"/>
              <a:gd name="connsiteY1" fmla="*/ 0 h 1221901"/>
              <a:gd name="connsiteX2" fmla="*/ 3792029 w 3792029"/>
              <a:gd name="connsiteY2" fmla="*/ 610951 h 1221901"/>
              <a:gd name="connsiteX3" fmla="*/ 3181079 w 3792029"/>
              <a:gd name="connsiteY3" fmla="*/ 1221901 h 1221901"/>
              <a:gd name="connsiteX4" fmla="*/ 0 w 3792029"/>
              <a:gd name="connsiteY4" fmla="*/ 1221901 h 1221901"/>
              <a:gd name="connsiteX5" fmla="*/ 0 w 3792029"/>
              <a:gd name="connsiteY5" fmla="*/ 0 h 122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92029" h="1221901">
                <a:moveTo>
                  <a:pt x="3792029" y="1221900"/>
                </a:moveTo>
                <a:lnTo>
                  <a:pt x="610950" y="1221900"/>
                </a:lnTo>
                <a:lnTo>
                  <a:pt x="0" y="610950"/>
                </a:lnTo>
                <a:lnTo>
                  <a:pt x="610950" y="1"/>
                </a:lnTo>
                <a:lnTo>
                  <a:pt x="3792029" y="1"/>
                </a:lnTo>
                <a:lnTo>
                  <a:pt x="3792029" y="122190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44300" tIns="129541" rIns="241808" bIns="129541" numCol="1" spcCol="1270" anchor="ctr" anchorCtr="0">
            <a:noAutofit/>
          </a:bodyPr>
          <a:lstStyle/>
          <a:p>
            <a:pPr marL="0" lvl="0" indent="0" algn="ctr" defTabSz="1511300">
              <a:lnSpc>
                <a:spcPct val="90000"/>
              </a:lnSpc>
              <a:spcBef>
                <a:spcPct val="0"/>
              </a:spcBef>
              <a:spcAft>
                <a:spcPct val="35000"/>
              </a:spcAft>
              <a:buNone/>
            </a:pPr>
            <a:endParaRPr lang="en-US" sz="4000" kern="1200" dirty="0"/>
          </a:p>
          <a:p>
            <a:pPr marL="0" lvl="0" indent="0" algn="ctr" defTabSz="1511300">
              <a:lnSpc>
                <a:spcPct val="90000"/>
              </a:lnSpc>
              <a:spcBef>
                <a:spcPct val="0"/>
              </a:spcBef>
              <a:spcAft>
                <a:spcPct val="35000"/>
              </a:spcAft>
              <a:buNone/>
            </a:pPr>
            <a:r>
              <a:rPr lang="en-US" sz="4000" kern="1200" dirty="0"/>
              <a:t>Blockchain</a:t>
            </a:r>
          </a:p>
          <a:p>
            <a:pPr marL="0" lvl="0" indent="0" algn="ctr" defTabSz="1511300">
              <a:lnSpc>
                <a:spcPct val="90000"/>
              </a:lnSpc>
              <a:spcBef>
                <a:spcPct val="0"/>
              </a:spcBef>
              <a:spcAft>
                <a:spcPct val="35000"/>
              </a:spcAft>
              <a:buNone/>
            </a:pPr>
            <a:endParaRPr lang="en-US" sz="4000" kern="1200" dirty="0"/>
          </a:p>
        </p:txBody>
      </p:sp>
      <p:sp>
        <p:nvSpPr>
          <p:cNvPr id="8" name="Freeform 7">
            <a:extLst>
              <a:ext uri="{FF2B5EF4-FFF2-40B4-BE49-F238E27FC236}">
                <a16:creationId xmlns:a16="http://schemas.microsoft.com/office/drawing/2014/main" id="{7226E448-68BB-DC45-B47C-76B7B8FBE168}"/>
              </a:ext>
            </a:extLst>
          </p:cNvPr>
          <p:cNvSpPr/>
          <p:nvPr/>
        </p:nvSpPr>
        <p:spPr>
          <a:xfrm>
            <a:off x="1617036" y="2389804"/>
            <a:ext cx="3871957" cy="1636776"/>
          </a:xfrm>
          <a:custGeom>
            <a:avLst/>
            <a:gdLst>
              <a:gd name="connsiteX0" fmla="*/ 0 w 3792029"/>
              <a:gd name="connsiteY0" fmla="*/ 0 h 1221901"/>
              <a:gd name="connsiteX1" fmla="*/ 3181079 w 3792029"/>
              <a:gd name="connsiteY1" fmla="*/ 0 h 1221901"/>
              <a:gd name="connsiteX2" fmla="*/ 3792029 w 3792029"/>
              <a:gd name="connsiteY2" fmla="*/ 610951 h 1221901"/>
              <a:gd name="connsiteX3" fmla="*/ 3181079 w 3792029"/>
              <a:gd name="connsiteY3" fmla="*/ 1221901 h 1221901"/>
              <a:gd name="connsiteX4" fmla="*/ 0 w 3792029"/>
              <a:gd name="connsiteY4" fmla="*/ 1221901 h 1221901"/>
              <a:gd name="connsiteX5" fmla="*/ 0 w 3792029"/>
              <a:gd name="connsiteY5" fmla="*/ 0 h 122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92029" h="1221901">
                <a:moveTo>
                  <a:pt x="3792029" y="1221900"/>
                </a:moveTo>
                <a:lnTo>
                  <a:pt x="610950" y="1221900"/>
                </a:lnTo>
                <a:lnTo>
                  <a:pt x="0" y="610950"/>
                </a:lnTo>
                <a:lnTo>
                  <a:pt x="610950" y="1"/>
                </a:lnTo>
                <a:lnTo>
                  <a:pt x="3792029" y="1"/>
                </a:lnTo>
                <a:lnTo>
                  <a:pt x="3792029" y="122190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44300" tIns="129541" rIns="241808" bIns="129540" numCol="1" spcCol="1270" anchor="ctr" anchorCtr="0">
            <a:noAutofit/>
          </a:bodyPr>
          <a:lstStyle/>
          <a:p>
            <a:pPr marL="0" lvl="0" indent="0" algn="ctr" defTabSz="1511300">
              <a:lnSpc>
                <a:spcPct val="90000"/>
              </a:lnSpc>
              <a:spcBef>
                <a:spcPct val="0"/>
              </a:spcBef>
              <a:spcAft>
                <a:spcPct val="35000"/>
              </a:spcAft>
              <a:buNone/>
            </a:pPr>
            <a:r>
              <a:rPr lang="en-US" sz="4000" kern="1200" dirty="0"/>
              <a:t>AI / ML</a:t>
            </a:r>
          </a:p>
        </p:txBody>
      </p:sp>
      <p:sp>
        <p:nvSpPr>
          <p:cNvPr id="11" name="Freeform 10">
            <a:extLst>
              <a:ext uri="{FF2B5EF4-FFF2-40B4-BE49-F238E27FC236}">
                <a16:creationId xmlns:a16="http://schemas.microsoft.com/office/drawing/2014/main" id="{46C8BBA6-CE41-6E4F-AD40-5736FB46E3D2}"/>
              </a:ext>
            </a:extLst>
          </p:cNvPr>
          <p:cNvSpPr/>
          <p:nvPr/>
        </p:nvSpPr>
        <p:spPr>
          <a:xfrm>
            <a:off x="1660938" y="4390308"/>
            <a:ext cx="3871957" cy="1802999"/>
          </a:xfrm>
          <a:custGeom>
            <a:avLst/>
            <a:gdLst>
              <a:gd name="connsiteX0" fmla="*/ 0 w 3792029"/>
              <a:gd name="connsiteY0" fmla="*/ 0 h 1221901"/>
              <a:gd name="connsiteX1" fmla="*/ 3181079 w 3792029"/>
              <a:gd name="connsiteY1" fmla="*/ 0 h 1221901"/>
              <a:gd name="connsiteX2" fmla="*/ 3792029 w 3792029"/>
              <a:gd name="connsiteY2" fmla="*/ 610951 h 1221901"/>
              <a:gd name="connsiteX3" fmla="*/ 3181079 w 3792029"/>
              <a:gd name="connsiteY3" fmla="*/ 1221901 h 1221901"/>
              <a:gd name="connsiteX4" fmla="*/ 0 w 3792029"/>
              <a:gd name="connsiteY4" fmla="*/ 1221901 h 1221901"/>
              <a:gd name="connsiteX5" fmla="*/ 0 w 3792029"/>
              <a:gd name="connsiteY5" fmla="*/ 0 h 122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92029" h="1221901">
                <a:moveTo>
                  <a:pt x="3792029" y="1221900"/>
                </a:moveTo>
                <a:lnTo>
                  <a:pt x="610950" y="1221900"/>
                </a:lnTo>
                <a:lnTo>
                  <a:pt x="0" y="610950"/>
                </a:lnTo>
                <a:lnTo>
                  <a:pt x="610950" y="1"/>
                </a:lnTo>
                <a:lnTo>
                  <a:pt x="3792029" y="1"/>
                </a:lnTo>
                <a:lnTo>
                  <a:pt x="3792029" y="122190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44300" tIns="129541" rIns="241808" bIns="129540" numCol="1" spcCol="1270" anchor="ctr" anchorCtr="0">
            <a:noAutofit/>
          </a:bodyPr>
          <a:lstStyle/>
          <a:p>
            <a:pPr marL="0" lvl="0" indent="0" algn="ctr" defTabSz="1511300">
              <a:lnSpc>
                <a:spcPct val="90000"/>
              </a:lnSpc>
              <a:spcBef>
                <a:spcPct val="0"/>
              </a:spcBef>
              <a:spcAft>
                <a:spcPct val="35000"/>
              </a:spcAft>
              <a:buNone/>
            </a:pPr>
            <a:r>
              <a:rPr lang="en-US" sz="4000" kern="1200" dirty="0"/>
              <a:t>Digital Platforms</a:t>
            </a:r>
          </a:p>
        </p:txBody>
      </p:sp>
      <p:sp>
        <p:nvSpPr>
          <p:cNvPr id="14" name="Freeform 13">
            <a:extLst>
              <a:ext uri="{FF2B5EF4-FFF2-40B4-BE49-F238E27FC236}">
                <a16:creationId xmlns:a16="http://schemas.microsoft.com/office/drawing/2014/main" id="{E10083EC-49EC-134A-9469-CD89FFB612C9}"/>
              </a:ext>
            </a:extLst>
          </p:cNvPr>
          <p:cNvSpPr/>
          <p:nvPr/>
        </p:nvSpPr>
        <p:spPr>
          <a:xfrm>
            <a:off x="7713035" y="562046"/>
            <a:ext cx="3871957" cy="1633016"/>
          </a:xfrm>
          <a:custGeom>
            <a:avLst/>
            <a:gdLst>
              <a:gd name="connsiteX0" fmla="*/ 0 w 3792029"/>
              <a:gd name="connsiteY0" fmla="*/ 0 h 1221901"/>
              <a:gd name="connsiteX1" fmla="*/ 3181079 w 3792029"/>
              <a:gd name="connsiteY1" fmla="*/ 0 h 1221901"/>
              <a:gd name="connsiteX2" fmla="*/ 3792029 w 3792029"/>
              <a:gd name="connsiteY2" fmla="*/ 610951 h 1221901"/>
              <a:gd name="connsiteX3" fmla="*/ 3181079 w 3792029"/>
              <a:gd name="connsiteY3" fmla="*/ 1221901 h 1221901"/>
              <a:gd name="connsiteX4" fmla="*/ 0 w 3792029"/>
              <a:gd name="connsiteY4" fmla="*/ 1221901 h 1221901"/>
              <a:gd name="connsiteX5" fmla="*/ 0 w 3792029"/>
              <a:gd name="connsiteY5" fmla="*/ 0 h 122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92029" h="1221901">
                <a:moveTo>
                  <a:pt x="3792029" y="1221900"/>
                </a:moveTo>
                <a:lnTo>
                  <a:pt x="610950" y="1221900"/>
                </a:lnTo>
                <a:lnTo>
                  <a:pt x="0" y="610950"/>
                </a:lnTo>
                <a:lnTo>
                  <a:pt x="610950" y="1"/>
                </a:lnTo>
                <a:lnTo>
                  <a:pt x="3792029" y="1"/>
                </a:lnTo>
                <a:lnTo>
                  <a:pt x="3792029" y="122190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44300" tIns="129541" rIns="241808" bIns="129541" numCol="1" spcCol="1270" anchor="ctr" anchorCtr="0">
            <a:noAutofit/>
          </a:bodyPr>
          <a:lstStyle/>
          <a:p>
            <a:pPr marL="0" lvl="0" indent="0" algn="ctr" defTabSz="1511300">
              <a:lnSpc>
                <a:spcPct val="90000"/>
              </a:lnSpc>
              <a:spcBef>
                <a:spcPct val="0"/>
              </a:spcBef>
              <a:spcAft>
                <a:spcPct val="35000"/>
              </a:spcAft>
              <a:buNone/>
            </a:pPr>
            <a:r>
              <a:rPr lang="en-US" sz="4000" kern="1200" dirty="0"/>
              <a:t>Data Processing</a:t>
            </a:r>
          </a:p>
        </p:txBody>
      </p:sp>
      <p:sp>
        <p:nvSpPr>
          <p:cNvPr id="17" name="Freeform 16">
            <a:extLst>
              <a:ext uri="{FF2B5EF4-FFF2-40B4-BE49-F238E27FC236}">
                <a16:creationId xmlns:a16="http://schemas.microsoft.com/office/drawing/2014/main" id="{A44BB66C-B75F-4945-80AC-587D5110A469}"/>
              </a:ext>
            </a:extLst>
          </p:cNvPr>
          <p:cNvSpPr/>
          <p:nvPr/>
        </p:nvSpPr>
        <p:spPr>
          <a:xfrm>
            <a:off x="7734040" y="2447806"/>
            <a:ext cx="3871957" cy="1748321"/>
          </a:xfrm>
          <a:custGeom>
            <a:avLst/>
            <a:gdLst>
              <a:gd name="connsiteX0" fmla="*/ 0 w 3792029"/>
              <a:gd name="connsiteY0" fmla="*/ 0 h 1221901"/>
              <a:gd name="connsiteX1" fmla="*/ 3181079 w 3792029"/>
              <a:gd name="connsiteY1" fmla="*/ 0 h 1221901"/>
              <a:gd name="connsiteX2" fmla="*/ 3792029 w 3792029"/>
              <a:gd name="connsiteY2" fmla="*/ 610951 h 1221901"/>
              <a:gd name="connsiteX3" fmla="*/ 3181079 w 3792029"/>
              <a:gd name="connsiteY3" fmla="*/ 1221901 h 1221901"/>
              <a:gd name="connsiteX4" fmla="*/ 0 w 3792029"/>
              <a:gd name="connsiteY4" fmla="*/ 1221901 h 1221901"/>
              <a:gd name="connsiteX5" fmla="*/ 0 w 3792029"/>
              <a:gd name="connsiteY5" fmla="*/ 0 h 122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92029" h="1221901">
                <a:moveTo>
                  <a:pt x="3792029" y="1221900"/>
                </a:moveTo>
                <a:lnTo>
                  <a:pt x="610950" y="1221900"/>
                </a:lnTo>
                <a:lnTo>
                  <a:pt x="0" y="610950"/>
                </a:lnTo>
                <a:lnTo>
                  <a:pt x="610950" y="1"/>
                </a:lnTo>
                <a:lnTo>
                  <a:pt x="3792029" y="1"/>
                </a:lnTo>
                <a:lnTo>
                  <a:pt x="3792029" y="122190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44300" tIns="129541" rIns="241808" bIns="129540" numCol="1" spcCol="1270" anchor="ctr" anchorCtr="0">
            <a:noAutofit/>
          </a:bodyPr>
          <a:lstStyle/>
          <a:p>
            <a:pPr marL="0" lvl="0" indent="0" algn="ctr" defTabSz="1511300">
              <a:lnSpc>
                <a:spcPct val="90000"/>
              </a:lnSpc>
              <a:spcBef>
                <a:spcPct val="0"/>
              </a:spcBef>
              <a:spcAft>
                <a:spcPct val="35000"/>
              </a:spcAft>
              <a:buNone/>
            </a:pPr>
            <a:r>
              <a:rPr lang="en-US" sz="4000" kern="1200" dirty="0"/>
              <a:t>Robotics, Automation</a:t>
            </a:r>
          </a:p>
        </p:txBody>
      </p:sp>
      <p:sp>
        <p:nvSpPr>
          <p:cNvPr id="21" name="Freeform 20">
            <a:extLst>
              <a:ext uri="{FF2B5EF4-FFF2-40B4-BE49-F238E27FC236}">
                <a16:creationId xmlns:a16="http://schemas.microsoft.com/office/drawing/2014/main" id="{FB308712-8E0C-874A-A7F6-6FB130420529}"/>
              </a:ext>
            </a:extLst>
          </p:cNvPr>
          <p:cNvSpPr/>
          <p:nvPr/>
        </p:nvSpPr>
        <p:spPr>
          <a:xfrm>
            <a:off x="7734040" y="4412273"/>
            <a:ext cx="3871957" cy="1796033"/>
          </a:xfrm>
          <a:custGeom>
            <a:avLst/>
            <a:gdLst>
              <a:gd name="connsiteX0" fmla="*/ 0 w 3792029"/>
              <a:gd name="connsiteY0" fmla="*/ 0 h 1221901"/>
              <a:gd name="connsiteX1" fmla="*/ 3181079 w 3792029"/>
              <a:gd name="connsiteY1" fmla="*/ 0 h 1221901"/>
              <a:gd name="connsiteX2" fmla="*/ 3792029 w 3792029"/>
              <a:gd name="connsiteY2" fmla="*/ 610951 h 1221901"/>
              <a:gd name="connsiteX3" fmla="*/ 3181079 w 3792029"/>
              <a:gd name="connsiteY3" fmla="*/ 1221901 h 1221901"/>
              <a:gd name="connsiteX4" fmla="*/ 0 w 3792029"/>
              <a:gd name="connsiteY4" fmla="*/ 1221901 h 1221901"/>
              <a:gd name="connsiteX5" fmla="*/ 0 w 3792029"/>
              <a:gd name="connsiteY5" fmla="*/ 0 h 1221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92029" h="1221901">
                <a:moveTo>
                  <a:pt x="3792029" y="1221900"/>
                </a:moveTo>
                <a:lnTo>
                  <a:pt x="610950" y="1221900"/>
                </a:lnTo>
                <a:lnTo>
                  <a:pt x="0" y="610950"/>
                </a:lnTo>
                <a:lnTo>
                  <a:pt x="610950" y="1"/>
                </a:lnTo>
                <a:lnTo>
                  <a:pt x="3792029" y="1"/>
                </a:lnTo>
                <a:lnTo>
                  <a:pt x="3792029" y="1221900"/>
                </a:lnTo>
                <a:close/>
              </a:path>
            </a:pathLst>
          </a:cu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844300" tIns="129541" rIns="241808" bIns="129540" numCol="1" spcCol="1270" anchor="ctr" anchorCtr="0">
            <a:noAutofit/>
          </a:bodyPr>
          <a:lstStyle/>
          <a:p>
            <a:pPr marL="0" lvl="0" indent="0" algn="ctr" defTabSz="1511300">
              <a:lnSpc>
                <a:spcPct val="90000"/>
              </a:lnSpc>
              <a:spcBef>
                <a:spcPct val="0"/>
              </a:spcBef>
              <a:spcAft>
                <a:spcPct val="35000"/>
              </a:spcAft>
              <a:buNone/>
            </a:pPr>
            <a:r>
              <a:rPr lang="en-US" sz="4000" kern="1200" dirty="0"/>
              <a:t>IoT</a:t>
            </a:r>
          </a:p>
          <a:p>
            <a:pPr marL="0" lvl="0" indent="0" algn="ctr" defTabSz="1511300">
              <a:lnSpc>
                <a:spcPct val="90000"/>
              </a:lnSpc>
              <a:spcBef>
                <a:spcPct val="0"/>
              </a:spcBef>
              <a:spcAft>
                <a:spcPct val="35000"/>
              </a:spcAft>
              <a:buNone/>
            </a:pPr>
            <a:r>
              <a:rPr lang="en-US" sz="2800" dirty="0"/>
              <a:t>(Internet of Things)</a:t>
            </a:r>
            <a:endParaRPr lang="en-US" sz="2800" kern="1200" dirty="0"/>
          </a:p>
        </p:txBody>
      </p:sp>
      <p:grpSp>
        <p:nvGrpSpPr>
          <p:cNvPr id="38" name="Group 37">
            <a:extLst>
              <a:ext uri="{FF2B5EF4-FFF2-40B4-BE49-F238E27FC236}">
                <a16:creationId xmlns:a16="http://schemas.microsoft.com/office/drawing/2014/main" id="{C20C72C0-6968-4540-A0A7-340918B5CD0C}"/>
              </a:ext>
            </a:extLst>
          </p:cNvPr>
          <p:cNvGrpSpPr/>
          <p:nvPr/>
        </p:nvGrpSpPr>
        <p:grpSpPr>
          <a:xfrm>
            <a:off x="617376" y="4621837"/>
            <a:ext cx="1533383" cy="1497020"/>
            <a:chOff x="7217503" y="357249"/>
            <a:chExt cx="676063" cy="676063"/>
          </a:xfrm>
        </p:grpSpPr>
        <p:sp>
          <p:nvSpPr>
            <p:cNvPr id="39" name="Oval 38">
              <a:extLst>
                <a:ext uri="{FF2B5EF4-FFF2-40B4-BE49-F238E27FC236}">
                  <a16:creationId xmlns:a16="http://schemas.microsoft.com/office/drawing/2014/main" id="{CE2A6760-2BD5-684E-B423-574A8CC8DBEE}"/>
                </a:ext>
              </a:extLst>
            </p:cNvPr>
            <p:cNvSpPr/>
            <p:nvPr/>
          </p:nvSpPr>
          <p:spPr>
            <a:xfrm>
              <a:off x="7217503" y="357249"/>
              <a:ext cx="676063" cy="676063"/>
            </a:xfrm>
            <a:prstGeom prst="ellipse">
              <a:avLst/>
            </a:prstGeom>
            <a:solidFill>
              <a:sysClr val="window" lastClr="FFFFFF">
                <a:lumMod val="90000"/>
              </a:sysClr>
            </a:solidFill>
            <a:ln w="19050" cap="flat" cmpd="sng" algn="ctr">
              <a:solidFill>
                <a:sysClr val="window" lastClr="FFFFFF">
                  <a:lumMod val="75000"/>
                </a:sysClr>
              </a:solidFill>
              <a:prstDash val="solid"/>
              <a:miter lim="800000"/>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40" name="Picture 39">
              <a:extLst>
                <a:ext uri="{FF2B5EF4-FFF2-40B4-BE49-F238E27FC236}">
                  <a16:creationId xmlns:a16="http://schemas.microsoft.com/office/drawing/2014/main" id="{A1BF2C40-F842-1348-B801-3FF54FF23C8C}"/>
                </a:ext>
              </a:extLst>
            </p:cNvPr>
            <p:cNvPicPr>
              <a:picLocks noChangeAspect="1"/>
            </p:cNvPicPr>
            <p:nvPr/>
          </p:nvPicPr>
          <p:blipFill>
            <a:blip r:embed="rId3"/>
            <a:stretch>
              <a:fillRect/>
            </a:stretch>
          </p:blipFill>
          <p:spPr>
            <a:xfrm>
              <a:off x="7318141" y="443155"/>
              <a:ext cx="455592" cy="448360"/>
            </a:xfrm>
            <a:prstGeom prst="rect">
              <a:avLst/>
            </a:prstGeom>
          </p:spPr>
        </p:pic>
      </p:grpSp>
      <p:grpSp>
        <p:nvGrpSpPr>
          <p:cNvPr id="55" name="Group 54">
            <a:extLst>
              <a:ext uri="{FF2B5EF4-FFF2-40B4-BE49-F238E27FC236}">
                <a16:creationId xmlns:a16="http://schemas.microsoft.com/office/drawing/2014/main" id="{9DBA2066-B4C0-794E-9A68-3E2BBA9AA058}"/>
              </a:ext>
            </a:extLst>
          </p:cNvPr>
          <p:cNvGrpSpPr/>
          <p:nvPr/>
        </p:nvGrpSpPr>
        <p:grpSpPr>
          <a:xfrm>
            <a:off x="6712198" y="583442"/>
            <a:ext cx="1589155" cy="1519064"/>
            <a:chOff x="2417544" y="1597263"/>
            <a:chExt cx="676063" cy="676063"/>
          </a:xfrm>
        </p:grpSpPr>
        <p:sp>
          <p:nvSpPr>
            <p:cNvPr id="56" name="Oval 55">
              <a:extLst>
                <a:ext uri="{FF2B5EF4-FFF2-40B4-BE49-F238E27FC236}">
                  <a16:creationId xmlns:a16="http://schemas.microsoft.com/office/drawing/2014/main" id="{893FBE50-3956-B943-8BA9-84140DCB7087}"/>
                </a:ext>
              </a:extLst>
            </p:cNvPr>
            <p:cNvSpPr/>
            <p:nvPr/>
          </p:nvSpPr>
          <p:spPr>
            <a:xfrm>
              <a:off x="2417544" y="1597263"/>
              <a:ext cx="676063" cy="676063"/>
            </a:xfrm>
            <a:prstGeom prst="ellipse">
              <a:avLst/>
            </a:prstGeom>
            <a:solidFill>
              <a:sysClr val="window" lastClr="FFFFFF">
                <a:lumMod val="90000"/>
              </a:sysClr>
            </a:solidFill>
            <a:ln w="19050" cap="flat" cmpd="sng" algn="ctr">
              <a:solidFill>
                <a:sysClr val="window" lastClr="FFFFFF">
                  <a:lumMod val="75000"/>
                </a:sysClr>
              </a:solidFill>
              <a:prstDash val="solid"/>
              <a:miter lim="800000"/>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57" name="Picture 56">
              <a:extLst>
                <a:ext uri="{FF2B5EF4-FFF2-40B4-BE49-F238E27FC236}">
                  <a16:creationId xmlns:a16="http://schemas.microsoft.com/office/drawing/2014/main" id="{F6B57CF5-12C8-CB42-80DE-A5C4828072D6}"/>
                </a:ext>
              </a:extLst>
            </p:cNvPr>
            <p:cNvPicPr>
              <a:picLocks noChangeAspect="1"/>
            </p:cNvPicPr>
            <p:nvPr/>
          </p:nvPicPr>
          <p:blipFill>
            <a:blip r:embed="rId4"/>
            <a:stretch>
              <a:fillRect/>
            </a:stretch>
          </p:blipFill>
          <p:spPr>
            <a:xfrm>
              <a:off x="2547620" y="1701904"/>
              <a:ext cx="458335" cy="458335"/>
            </a:xfrm>
            <a:prstGeom prst="rect">
              <a:avLst/>
            </a:prstGeom>
          </p:spPr>
        </p:pic>
      </p:grpSp>
      <p:grpSp>
        <p:nvGrpSpPr>
          <p:cNvPr id="61" name="Group 60">
            <a:extLst>
              <a:ext uri="{FF2B5EF4-FFF2-40B4-BE49-F238E27FC236}">
                <a16:creationId xmlns:a16="http://schemas.microsoft.com/office/drawing/2014/main" id="{EC2D6F0B-6082-2D4A-8009-B349E2E14A82}"/>
              </a:ext>
            </a:extLst>
          </p:cNvPr>
          <p:cNvGrpSpPr/>
          <p:nvPr/>
        </p:nvGrpSpPr>
        <p:grpSpPr>
          <a:xfrm>
            <a:off x="569364" y="2582224"/>
            <a:ext cx="1575871" cy="1497020"/>
            <a:chOff x="1558949" y="3016488"/>
            <a:chExt cx="676063" cy="676063"/>
          </a:xfrm>
        </p:grpSpPr>
        <p:sp>
          <p:nvSpPr>
            <p:cNvPr id="62" name="Oval 61">
              <a:extLst>
                <a:ext uri="{FF2B5EF4-FFF2-40B4-BE49-F238E27FC236}">
                  <a16:creationId xmlns:a16="http://schemas.microsoft.com/office/drawing/2014/main" id="{8137457C-4331-424E-B461-83F4AE8A7CC7}"/>
                </a:ext>
              </a:extLst>
            </p:cNvPr>
            <p:cNvSpPr/>
            <p:nvPr/>
          </p:nvSpPr>
          <p:spPr>
            <a:xfrm>
              <a:off x="1558949" y="3016488"/>
              <a:ext cx="676063" cy="676063"/>
            </a:xfrm>
            <a:prstGeom prst="ellipse">
              <a:avLst/>
            </a:prstGeom>
            <a:solidFill>
              <a:sysClr val="window" lastClr="FFFFFF">
                <a:lumMod val="90000"/>
              </a:sysClr>
            </a:solidFill>
            <a:ln w="19050" cap="flat" cmpd="sng" algn="ctr">
              <a:solidFill>
                <a:sysClr val="window" lastClr="FFFFFF">
                  <a:lumMod val="75000"/>
                </a:sysClr>
              </a:solidFill>
              <a:prstDash val="solid"/>
              <a:miter lim="800000"/>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63" name="Picture 62">
              <a:extLst>
                <a:ext uri="{FF2B5EF4-FFF2-40B4-BE49-F238E27FC236}">
                  <a16:creationId xmlns:a16="http://schemas.microsoft.com/office/drawing/2014/main" id="{ABB1E42B-0F42-D341-B8FF-6EFAE0BCBC3D}"/>
                </a:ext>
              </a:extLst>
            </p:cNvPr>
            <p:cNvPicPr>
              <a:picLocks noChangeAspect="1"/>
            </p:cNvPicPr>
            <p:nvPr/>
          </p:nvPicPr>
          <p:blipFill>
            <a:blip r:embed="rId5"/>
            <a:stretch>
              <a:fillRect/>
            </a:stretch>
          </p:blipFill>
          <p:spPr>
            <a:xfrm>
              <a:off x="1620785" y="3099771"/>
              <a:ext cx="547764" cy="547764"/>
            </a:xfrm>
            <a:prstGeom prst="rect">
              <a:avLst/>
            </a:prstGeom>
          </p:spPr>
        </p:pic>
      </p:grpSp>
      <p:grpSp>
        <p:nvGrpSpPr>
          <p:cNvPr id="69" name="Group 68">
            <a:extLst>
              <a:ext uri="{FF2B5EF4-FFF2-40B4-BE49-F238E27FC236}">
                <a16:creationId xmlns:a16="http://schemas.microsoft.com/office/drawing/2014/main" id="{4A300A40-EEC4-9648-B389-797C604C24D4}"/>
              </a:ext>
            </a:extLst>
          </p:cNvPr>
          <p:cNvGrpSpPr/>
          <p:nvPr/>
        </p:nvGrpSpPr>
        <p:grpSpPr>
          <a:xfrm>
            <a:off x="6740449" y="2582224"/>
            <a:ext cx="1532653" cy="1417662"/>
            <a:chOff x="2080452" y="4687565"/>
            <a:chExt cx="676063" cy="676064"/>
          </a:xfrm>
        </p:grpSpPr>
        <p:sp>
          <p:nvSpPr>
            <p:cNvPr id="71" name="Oval 70">
              <a:extLst>
                <a:ext uri="{FF2B5EF4-FFF2-40B4-BE49-F238E27FC236}">
                  <a16:creationId xmlns:a16="http://schemas.microsoft.com/office/drawing/2014/main" id="{CE0D42C3-7629-C541-A60B-C9889A55D71D}"/>
                </a:ext>
              </a:extLst>
            </p:cNvPr>
            <p:cNvSpPr/>
            <p:nvPr/>
          </p:nvSpPr>
          <p:spPr>
            <a:xfrm>
              <a:off x="2080452" y="4687565"/>
              <a:ext cx="676063" cy="676064"/>
            </a:xfrm>
            <a:prstGeom prst="ellipse">
              <a:avLst/>
            </a:prstGeom>
            <a:solidFill>
              <a:sysClr val="window" lastClr="FFFFFF">
                <a:lumMod val="90000"/>
              </a:sysClr>
            </a:solidFill>
            <a:ln w="19050" cap="flat" cmpd="sng" algn="ctr">
              <a:solidFill>
                <a:sysClr val="window" lastClr="FFFFFF">
                  <a:lumMod val="75000"/>
                </a:sysClr>
              </a:solidFill>
              <a:prstDash val="solid"/>
              <a:miter lim="800000"/>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72" name="Picture 71">
              <a:extLst>
                <a:ext uri="{FF2B5EF4-FFF2-40B4-BE49-F238E27FC236}">
                  <a16:creationId xmlns:a16="http://schemas.microsoft.com/office/drawing/2014/main" id="{7A1AE54A-AC94-EA4B-ADBC-0F1F85DA39BA}"/>
                </a:ext>
              </a:extLst>
            </p:cNvPr>
            <p:cNvPicPr>
              <a:picLocks noChangeAspect="1"/>
            </p:cNvPicPr>
            <p:nvPr/>
          </p:nvPicPr>
          <p:blipFill>
            <a:blip r:embed="rId6"/>
            <a:stretch>
              <a:fillRect/>
            </a:stretch>
          </p:blipFill>
          <p:spPr>
            <a:xfrm>
              <a:off x="2168549" y="4790642"/>
              <a:ext cx="469900" cy="469900"/>
            </a:xfrm>
            <a:prstGeom prst="rect">
              <a:avLst/>
            </a:prstGeom>
          </p:spPr>
        </p:pic>
      </p:grpSp>
      <p:grpSp>
        <p:nvGrpSpPr>
          <p:cNvPr id="78" name="Group 77">
            <a:extLst>
              <a:ext uri="{FF2B5EF4-FFF2-40B4-BE49-F238E27FC236}">
                <a16:creationId xmlns:a16="http://schemas.microsoft.com/office/drawing/2014/main" id="{4C60DE4C-91E3-F640-96BA-854D65375EF7}"/>
              </a:ext>
            </a:extLst>
          </p:cNvPr>
          <p:cNvGrpSpPr/>
          <p:nvPr/>
        </p:nvGrpSpPr>
        <p:grpSpPr>
          <a:xfrm>
            <a:off x="617376" y="721622"/>
            <a:ext cx="1522335" cy="1496627"/>
            <a:chOff x="5717471" y="6214188"/>
            <a:chExt cx="676063" cy="676063"/>
          </a:xfrm>
        </p:grpSpPr>
        <p:sp>
          <p:nvSpPr>
            <p:cNvPr id="80" name="Oval 79">
              <a:extLst>
                <a:ext uri="{FF2B5EF4-FFF2-40B4-BE49-F238E27FC236}">
                  <a16:creationId xmlns:a16="http://schemas.microsoft.com/office/drawing/2014/main" id="{DA842951-F179-2B4C-B47B-4B7EF1FAC29B}"/>
                </a:ext>
              </a:extLst>
            </p:cNvPr>
            <p:cNvSpPr/>
            <p:nvPr/>
          </p:nvSpPr>
          <p:spPr>
            <a:xfrm rot="12505395">
              <a:off x="5717471" y="6214188"/>
              <a:ext cx="676063" cy="676063"/>
            </a:xfrm>
            <a:prstGeom prst="ellipse">
              <a:avLst/>
            </a:prstGeom>
            <a:solidFill>
              <a:sysClr val="window" lastClr="FFFFFF">
                <a:lumMod val="90000"/>
              </a:sysClr>
            </a:solidFill>
            <a:ln w="19050" cap="flat" cmpd="sng" algn="ctr">
              <a:solidFill>
                <a:sysClr val="window" lastClr="FFFFFF">
                  <a:lumMod val="75000"/>
                </a:sysClr>
              </a:solidFill>
              <a:prstDash val="solid"/>
              <a:miter lim="800000"/>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600" b="0"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87" name="Picture 86">
              <a:extLst>
                <a:ext uri="{FF2B5EF4-FFF2-40B4-BE49-F238E27FC236}">
                  <a16:creationId xmlns:a16="http://schemas.microsoft.com/office/drawing/2014/main" id="{16EF7BA5-4B59-F143-8E30-852476A210A6}"/>
                </a:ext>
              </a:extLst>
            </p:cNvPr>
            <p:cNvPicPr>
              <a:picLocks noChangeAspect="1"/>
            </p:cNvPicPr>
            <p:nvPr/>
          </p:nvPicPr>
          <p:blipFill>
            <a:blip r:embed="rId7"/>
            <a:stretch>
              <a:fillRect/>
            </a:stretch>
          </p:blipFill>
          <p:spPr>
            <a:xfrm>
              <a:off x="5819739" y="6314859"/>
              <a:ext cx="482595" cy="474935"/>
            </a:xfrm>
            <a:prstGeom prst="rect">
              <a:avLst/>
            </a:prstGeom>
          </p:spPr>
        </p:pic>
      </p:grpSp>
      <p:grpSp>
        <p:nvGrpSpPr>
          <p:cNvPr id="91" name="Group 90">
            <a:extLst>
              <a:ext uri="{FF2B5EF4-FFF2-40B4-BE49-F238E27FC236}">
                <a16:creationId xmlns:a16="http://schemas.microsoft.com/office/drawing/2014/main" id="{195C021A-0742-8B44-9274-44777B21E664}"/>
              </a:ext>
            </a:extLst>
          </p:cNvPr>
          <p:cNvGrpSpPr/>
          <p:nvPr/>
        </p:nvGrpSpPr>
        <p:grpSpPr>
          <a:xfrm>
            <a:off x="6745608" y="4621837"/>
            <a:ext cx="1533382" cy="1527018"/>
            <a:chOff x="3518652" y="5775354"/>
            <a:chExt cx="676063" cy="676064"/>
          </a:xfrm>
        </p:grpSpPr>
        <p:sp>
          <p:nvSpPr>
            <p:cNvPr id="92" name="Oval 91">
              <a:extLst>
                <a:ext uri="{FF2B5EF4-FFF2-40B4-BE49-F238E27FC236}">
                  <a16:creationId xmlns:a16="http://schemas.microsoft.com/office/drawing/2014/main" id="{238E1C16-4A0E-D947-AD98-59BDD6E8A1A2}"/>
                </a:ext>
              </a:extLst>
            </p:cNvPr>
            <p:cNvSpPr/>
            <p:nvPr/>
          </p:nvSpPr>
          <p:spPr>
            <a:xfrm rot="12505395">
              <a:off x="3518652" y="5775354"/>
              <a:ext cx="676063" cy="676064"/>
            </a:xfrm>
            <a:prstGeom prst="ellipse">
              <a:avLst/>
            </a:prstGeom>
            <a:solidFill>
              <a:sysClr val="window" lastClr="FFFFFF">
                <a:lumMod val="90000"/>
              </a:sysClr>
            </a:solidFill>
            <a:ln w="19050" cap="flat" cmpd="sng" algn="ctr">
              <a:solidFill>
                <a:sysClr val="window" lastClr="FFFFFF">
                  <a:lumMod val="75000"/>
                </a:sysClr>
              </a:solidFill>
              <a:prstDash val="solid"/>
              <a:miter lim="800000"/>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600" b="1" i="0" u="none" strike="noStrike" kern="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endParaRPr>
            </a:p>
          </p:txBody>
        </p:sp>
        <p:pic>
          <p:nvPicPr>
            <p:cNvPr id="93" name="Picture 92">
              <a:extLst>
                <a:ext uri="{FF2B5EF4-FFF2-40B4-BE49-F238E27FC236}">
                  <a16:creationId xmlns:a16="http://schemas.microsoft.com/office/drawing/2014/main" id="{2AAA62C6-B182-D74F-B64B-F4FB94DBB252}"/>
                </a:ext>
              </a:extLst>
            </p:cNvPr>
            <p:cNvPicPr>
              <a:picLocks noChangeAspect="1"/>
            </p:cNvPicPr>
            <p:nvPr/>
          </p:nvPicPr>
          <p:blipFill>
            <a:blip r:embed="rId8"/>
            <a:stretch>
              <a:fillRect/>
            </a:stretch>
          </p:blipFill>
          <p:spPr>
            <a:xfrm>
              <a:off x="3621732" y="5922997"/>
              <a:ext cx="469900" cy="469900"/>
            </a:xfrm>
            <a:prstGeom prst="rect">
              <a:avLst/>
            </a:prstGeom>
          </p:spPr>
        </p:pic>
      </p:grpSp>
    </p:spTree>
    <p:extLst>
      <p:ext uri="{BB962C8B-B14F-4D97-AF65-F5344CB8AC3E}">
        <p14:creationId xmlns:p14="http://schemas.microsoft.com/office/powerpoint/2010/main" val="56801778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par>
                                <p:cTn id="23" presetID="22" presetClass="entr" presetSubtype="8" fill="hold"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500"/>
                                        <p:tgtEl>
                                          <p:spTgt spid="38"/>
                                        </p:tgtEl>
                                      </p:cBhvr>
                                    </p:animEffect>
                                  </p:childTnLst>
                                </p:cTn>
                              </p:par>
                              <p:par>
                                <p:cTn id="26" presetID="22" presetClass="entr" presetSubtype="8" fill="hold" nodeType="with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left)">
                                      <p:cBhvr>
                                        <p:cTn id="28" dur="500"/>
                                        <p:tgtEl>
                                          <p:spTgt spid="55"/>
                                        </p:tgtEl>
                                      </p:cBhvr>
                                    </p:animEffect>
                                  </p:childTnLst>
                                </p:cTn>
                              </p:par>
                              <p:par>
                                <p:cTn id="29" presetID="22" presetClass="entr" presetSubtype="8" fill="hold" nodeType="with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wipe(left)">
                                      <p:cBhvr>
                                        <p:cTn id="31" dur="500"/>
                                        <p:tgtEl>
                                          <p:spTgt spid="61"/>
                                        </p:tgtEl>
                                      </p:cBhvr>
                                    </p:animEffect>
                                  </p:childTnLst>
                                </p:cTn>
                              </p:par>
                              <p:par>
                                <p:cTn id="32" presetID="22" presetClass="entr" presetSubtype="8" fill="hold" nodeType="with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left)">
                                      <p:cBhvr>
                                        <p:cTn id="34" dur="500"/>
                                        <p:tgtEl>
                                          <p:spTgt spid="69"/>
                                        </p:tgtEl>
                                      </p:cBhvr>
                                    </p:animEffect>
                                  </p:childTnLst>
                                </p:cTn>
                              </p:par>
                              <p:par>
                                <p:cTn id="35" presetID="22" presetClass="entr" presetSubtype="8" fill="hold" nodeType="withEffect">
                                  <p:stCondLst>
                                    <p:cond delay="0"/>
                                  </p:stCondLst>
                                  <p:childTnLst>
                                    <p:set>
                                      <p:cBhvr>
                                        <p:cTn id="36" dur="1" fill="hold">
                                          <p:stCondLst>
                                            <p:cond delay="0"/>
                                          </p:stCondLst>
                                        </p:cTn>
                                        <p:tgtEl>
                                          <p:spTgt spid="78"/>
                                        </p:tgtEl>
                                        <p:attrNameLst>
                                          <p:attrName>style.visibility</p:attrName>
                                        </p:attrNameLst>
                                      </p:cBhvr>
                                      <p:to>
                                        <p:strVal val="visible"/>
                                      </p:to>
                                    </p:set>
                                    <p:animEffect transition="in" filter="wipe(left)">
                                      <p:cBhvr>
                                        <p:cTn id="37" dur="500"/>
                                        <p:tgtEl>
                                          <p:spTgt spid="78"/>
                                        </p:tgtEl>
                                      </p:cBhvr>
                                    </p:animEffect>
                                  </p:childTnLst>
                                </p:cTn>
                              </p:par>
                              <p:par>
                                <p:cTn id="38" presetID="22" presetClass="entr" presetSubtype="8" fill="hold" nodeType="withEffect">
                                  <p:stCondLst>
                                    <p:cond delay="0"/>
                                  </p:stCondLst>
                                  <p:childTnLst>
                                    <p:set>
                                      <p:cBhvr>
                                        <p:cTn id="39" dur="1" fill="hold">
                                          <p:stCondLst>
                                            <p:cond delay="0"/>
                                          </p:stCondLst>
                                        </p:cTn>
                                        <p:tgtEl>
                                          <p:spTgt spid="91"/>
                                        </p:tgtEl>
                                        <p:attrNameLst>
                                          <p:attrName>style.visibility</p:attrName>
                                        </p:attrNameLst>
                                      </p:cBhvr>
                                      <p:to>
                                        <p:strVal val="visible"/>
                                      </p:to>
                                    </p:set>
                                    <p:animEffect transition="in" filter="wipe(left)">
                                      <p:cBhvr>
                                        <p:cTn id="40"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1" grpId="0" animBg="1"/>
      <p:bldP spid="14" grpId="0" animBg="1"/>
      <p:bldP spid="17"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mans face&#10;&#10;Description automatically generated">
            <a:extLst>
              <a:ext uri="{FF2B5EF4-FFF2-40B4-BE49-F238E27FC236}">
                <a16:creationId xmlns:a16="http://schemas.microsoft.com/office/drawing/2014/main" id="{94023971-35C2-4387-96E1-3C59A5B1CEED}"/>
              </a:ext>
            </a:extLst>
          </p:cNvPr>
          <p:cNvPicPr>
            <a:picLocks noChangeAspect="1"/>
          </p:cNvPicPr>
          <p:nvPr/>
        </p:nvPicPr>
        <p:blipFill rotWithShape="1">
          <a:blip r:embed="rId3">
            <a:extLst>
              <a:ext uri="{28A0092B-C50C-407E-A947-70E740481C1C}">
                <a14:useLocalDpi xmlns:a14="http://schemas.microsoft.com/office/drawing/2010/main" val="0"/>
              </a:ext>
            </a:extLst>
          </a:blip>
          <a:srcRect b="11337"/>
          <a:stretch/>
        </p:blipFill>
        <p:spPr>
          <a:xfrm>
            <a:off x="0" y="-667378"/>
            <a:ext cx="12247880" cy="7548824"/>
          </a:xfrm>
          <a:prstGeom prst="rect">
            <a:avLst/>
          </a:prstGeom>
        </p:spPr>
      </p:pic>
      <p:grpSp>
        <p:nvGrpSpPr>
          <p:cNvPr id="2" name="Group 1">
            <a:extLst>
              <a:ext uri="{FF2B5EF4-FFF2-40B4-BE49-F238E27FC236}">
                <a16:creationId xmlns:a16="http://schemas.microsoft.com/office/drawing/2014/main" id="{ED180076-6D22-474C-B33C-E94B764D6C3F}"/>
              </a:ext>
            </a:extLst>
          </p:cNvPr>
          <p:cNvGrpSpPr/>
          <p:nvPr/>
        </p:nvGrpSpPr>
        <p:grpSpPr>
          <a:xfrm>
            <a:off x="3297258" y="787399"/>
            <a:ext cx="5597483" cy="5283200"/>
            <a:chOff x="3297258" y="787399"/>
            <a:chExt cx="5597483" cy="5283200"/>
          </a:xfrm>
        </p:grpSpPr>
        <p:sp>
          <p:nvSpPr>
            <p:cNvPr id="3" name="Freeform: Shape 2">
              <a:extLst>
                <a:ext uri="{FF2B5EF4-FFF2-40B4-BE49-F238E27FC236}">
                  <a16:creationId xmlns:a16="http://schemas.microsoft.com/office/drawing/2014/main" id="{71C395BE-DF15-41DF-AB5B-9916F99D73D9}"/>
                </a:ext>
              </a:extLst>
            </p:cNvPr>
            <p:cNvSpPr/>
            <p:nvPr/>
          </p:nvSpPr>
          <p:spPr>
            <a:xfrm>
              <a:off x="4470399" y="787399"/>
              <a:ext cx="3251200" cy="3251200"/>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chemeClr val="bg1">
                <a:lumMod val="10000"/>
                <a:lumOff val="90000"/>
                <a:alpha val="60000"/>
              </a:schemeClr>
            </a:solidFill>
          </p:spPr>
          <p:style>
            <a:lnRef idx="2">
              <a:schemeClr val="lt1">
                <a:hueOff val="0"/>
                <a:satOff val="0"/>
                <a:lumOff val="0"/>
                <a:alphaOff val="0"/>
              </a:schemeClr>
            </a:lnRef>
            <a:fillRef idx="1">
              <a:scrgbClr r="0" g="0" b="0"/>
            </a:fillRef>
            <a:effectRef idx="0">
              <a:schemeClr val="accent2">
                <a:alpha val="50000"/>
                <a:hueOff val="0"/>
                <a:satOff val="0"/>
                <a:lumOff val="0"/>
                <a:alphaOff val="0"/>
              </a:schemeClr>
            </a:effectRef>
            <a:fontRef idx="minor">
              <a:schemeClr val="tx1"/>
            </a:fontRef>
          </p:style>
          <p:txBody>
            <a:bodyPr spcFirstLastPara="0" vert="horz" wrap="square" lIns="433494" tIns="568960" rIns="433493" bIns="1219200"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bg1">
                      <a:lumMod val="50000"/>
                      <a:lumOff val="50000"/>
                    </a:schemeClr>
                  </a:solidFill>
                </a:rPr>
                <a:t>Understand Disruptive Technologies</a:t>
              </a:r>
            </a:p>
          </p:txBody>
        </p:sp>
        <p:sp>
          <p:nvSpPr>
            <p:cNvPr id="4" name="Freeform: Shape 3">
              <a:extLst>
                <a:ext uri="{FF2B5EF4-FFF2-40B4-BE49-F238E27FC236}">
                  <a16:creationId xmlns:a16="http://schemas.microsoft.com/office/drawing/2014/main" id="{B4C7B030-C1E5-440C-8693-53D1483C5E5E}"/>
                </a:ext>
              </a:extLst>
            </p:cNvPr>
            <p:cNvSpPr/>
            <p:nvPr/>
          </p:nvSpPr>
          <p:spPr>
            <a:xfrm>
              <a:off x="5643541" y="2819399"/>
              <a:ext cx="3251200" cy="3251200"/>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a:solidFill>
              <a:schemeClr val="bg1">
                <a:lumMod val="10000"/>
                <a:lumOff val="90000"/>
                <a:alpha val="60000"/>
              </a:schemeClr>
            </a:solidFill>
          </p:spPr>
          <p:style>
            <a:lnRef idx="2">
              <a:schemeClr val="lt1">
                <a:hueOff val="0"/>
                <a:satOff val="0"/>
                <a:lumOff val="0"/>
                <a:alphaOff val="0"/>
              </a:schemeClr>
            </a:lnRef>
            <a:fillRef idx="1">
              <a:scrgbClr r="0" g="0" b="0"/>
            </a:fillRef>
            <a:effectRef idx="0">
              <a:schemeClr val="accent2">
                <a:alpha val="50000"/>
                <a:hueOff val="4377396"/>
                <a:satOff val="8110"/>
                <a:lumOff val="4314"/>
                <a:alphaOff val="0"/>
              </a:schemeClr>
            </a:effectRef>
            <a:fontRef idx="minor">
              <a:schemeClr val="tx1"/>
            </a:fontRef>
          </p:style>
          <p:txBody>
            <a:bodyPr spcFirstLastPara="0" vert="horz" wrap="square" lIns="994325" tIns="839893" rIns="306155" bIns="623147"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bg1">
                      <a:lumMod val="50000"/>
                      <a:lumOff val="50000"/>
                    </a:schemeClr>
                  </a:solidFill>
                </a:rPr>
                <a:t>Measure Digital Connectivity</a:t>
              </a:r>
            </a:p>
          </p:txBody>
        </p:sp>
        <p:sp>
          <p:nvSpPr>
            <p:cNvPr id="7" name="Freeform: Shape 6">
              <a:extLst>
                <a:ext uri="{FF2B5EF4-FFF2-40B4-BE49-F238E27FC236}">
                  <a16:creationId xmlns:a16="http://schemas.microsoft.com/office/drawing/2014/main" id="{E796A2D7-5403-4DC4-8795-A131ADB1DA74}"/>
                </a:ext>
              </a:extLst>
            </p:cNvPr>
            <p:cNvSpPr/>
            <p:nvPr/>
          </p:nvSpPr>
          <p:spPr>
            <a:xfrm>
              <a:off x="3297258" y="2819399"/>
              <a:ext cx="3251200" cy="3251200"/>
            </a:xfrm>
            <a:custGeom>
              <a:avLst/>
              <a:gdLst>
                <a:gd name="connsiteX0" fmla="*/ 0 w 3251200"/>
                <a:gd name="connsiteY0" fmla="*/ 1625600 h 3251200"/>
                <a:gd name="connsiteX1" fmla="*/ 1625600 w 3251200"/>
                <a:gd name="connsiteY1" fmla="*/ 0 h 3251200"/>
                <a:gd name="connsiteX2" fmla="*/ 3251200 w 3251200"/>
                <a:gd name="connsiteY2" fmla="*/ 1625600 h 3251200"/>
                <a:gd name="connsiteX3" fmla="*/ 1625600 w 3251200"/>
                <a:gd name="connsiteY3" fmla="*/ 3251200 h 3251200"/>
                <a:gd name="connsiteX4" fmla="*/ 0 w 3251200"/>
                <a:gd name="connsiteY4" fmla="*/ 1625600 h 325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1200" h="3251200">
                  <a:moveTo>
                    <a:pt x="0" y="1625600"/>
                  </a:moveTo>
                  <a:cubicBezTo>
                    <a:pt x="0" y="727806"/>
                    <a:pt x="727806" y="0"/>
                    <a:pt x="1625600" y="0"/>
                  </a:cubicBezTo>
                  <a:cubicBezTo>
                    <a:pt x="2523394" y="0"/>
                    <a:pt x="3251200" y="727806"/>
                    <a:pt x="3251200" y="1625600"/>
                  </a:cubicBezTo>
                  <a:cubicBezTo>
                    <a:pt x="3251200" y="2523394"/>
                    <a:pt x="2523394" y="3251200"/>
                    <a:pt x="1625600" y="3251200"/>
                  </a:cubicBezTo>
                  <a:cubicBezTo>
                    <a:pt x="727806" y="3251200"/>
                    <a:pt x="0" y="2523394"/>
                    <a:pt x="0" y="1625600"/>
                  </a:cubicBezTo>
                  <a:close/>
                </a:path>
              </a:pathLst>
            </a:custGeom>
          </p:spPr>
          <p:style>
            <a:lnRef idx="2">
              <a:schemeClr val="lt1">
                <a:hueOff val="0"/>
                <a:satOff val="0"/>
                <a:lumOff val="0"/>
                <a:alphaOff val="0"/>
              </a:schemeClr>
            </a:lnRef>
            <a:fillRef idx="1">
              <a:schemeClr val="accent2">
                <a:alpha val="50000"/>
                <a:hueOff val="8754792"/>
                <a:satOff val="16221"/>
                <a:lumOff val="8628"/>
                <a:alphaOff val="0"/>
              </a:schemeClr>
            </a:fillRef>
            <a:effectRef idx="0">
              <a:schemeClr val="accent2">
                <a:alpha val="50000"/>
                <a:hueOff val="8754792"/>
                <a:satOff val="16221"/>
                <a:lumOff val="8628"/>
                <a:alphaOff val="0"/>
              </a:schemeClr>
            </a:effectRef>
            <a:fontRef idx="minor">
              <a:schemeClr val="tx1"/>
            </a:fontRef>
          </p:style>
          <p:txBody>
            <a:bodyPr spcFirstLastPara="0" vert="horz" wrap="square" lIns="914400" tIns="839893" rIns="914400" bIns="623147" numCol="1" spcCol="1270" anchor="ctr" anchorCtr="0">
              <a:noAutofit/>
            </a:bodyPr>
            <a:lstStyle/>
            <a:p>
              <a:pPr marL="57150" lvl="0" indent="0" algn="ctr" defTabSz="1314450">
                <a:lnSpc>
                  <a:spcPct val="90000"/>
                </a:lnSpc>
                <a:spcBef>
                  <a:spcPct val="0"/>
                </a:spcBef>
                <a:spcAft>
                  <a:spcPct val="35000"/>
                </a:spcAft>
                <a:buNone/>
                <a:tabLst>
                  <a:tab pos="1828800" algn="l"/>
                </a:tabLst>
              </a:pPr>
              <a:r>
                <a:rPr lang="en-US" sz="2900" b="1" kern="1200" dirty="0">
                  <a:solidFill>
                    <a:schemeClr val="bg1"/>
                  </a:solidFill>
                </a:rPr>
                <a:t>Consider </a:t>
              </a:r>
            </a:p>
            <a:p>
              <a:pPr marL="57150" lvl="0" indent="0" algn="ctr" defTabSz="1314450">
                <a:lnSpc>
                  <a:spcPct val="90000"/>
                </a:lnSpc>
                <a:spcBef>
                  <a:spcPct val="0"/>
                </a:spcBef>
                <a:spcAft>
                  <a:spcPct val="35000"/>
                </a:spcAft>
                <a:buNone/>
                <a:tabLst>
                  <a:tab pos="1828800" algn="l"/>
                </a:tabLst>
              </a:pPr>
              <a:r>
                <a:rPr lang="en-US" sz="2900" b="1" kern="1200" dirty="0">
                  <a:solidFill>
                    <a:schemeClr val="bg1"/>
                  </a:solidFill>
                </a:rPr>
                <a:t>4 Digital Building Blocks</a:t>
              </a:r>
            </a:p>
          </p:txBody>
        </p:sp>
      </p:grpSp>
    </p:spTree>
    <p:extLst>
      <p:ext uri="{BB962C8B-B14F-4D97-AF65-F5344CB8AC3E}">
        <p14:creationId xmlns:p14="http://schemas.microsoft.com/office/powerpoint/2010/main" val="3678556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wearing a suit and tie&#10;&#10;Description generated with high confidence">
            <a:extLst>
              <a:ext uri="{FF2B5EF4-FFF2-40B4-BE49-F238E27FC236}">
                <a16:creationId xmlns:a16="http://schemas.microsoft.com/office/drawing/2014/main" id="{200E31FF-C1CD-4711-8DB7-61FE8ACFDCB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1992" y="2029190"/>
            <a:ext cx="2856395" cy="2845976"/>
          </a:xfrm>
          <a:prstGeom prst="rect">
            <a:avLst/>
          </a:prstGeom>
          <a:ln w="57150">
            <a:solidFill>
              <a:schemeClr val="bg1"/>
            </a:solidFill>
          </a:ln>
          <a:effectLst>
            <a:glow rad="635000">
              <a:schemeClr val="accent5">
                <a:satMod val="175000"/>
                <a:alpha val="40000"/>
              </a:schemeClr>
            </a:glow>
          </a:effectLst>
        </p:spPr>
      </p:pic>
      <p:pic>
        <p:nvPicPr>
          <p:cNvPr id="12" name="Picture 11" descr="A person posing for the camera&#10;&#10;Description generated with very high confidence">
            <a:extLst>
              <a:ext uri="{FF2B5EF4-FFF2-40B4-BE49-F238E27FC236}">
                <a16:creationId xmlns:a16="http://schemas.microsoft.com/office/drawing/2014/main" id="{9BA49D10-7D2F-4928-8DCF-438D31738D7A}"/>
              </a:ext>
            </a:extLst>
          </p:cNvPr>
          <p:cNvPicPr>
            <a:picLocks noChangeAspect="1"/>
          </p:cNvPicPr>
          <p:nvPr/>
        </p:nvPicPr>
        <p:blipFill rotWithShape="1">
          <a:blip r:embed="rId4" cstate="hqprint">
            <a:grayscl/>
            <a:extLst>
              <a:ext uri="{BEBA8EAE-BF5A-486C-A8C5-ECC9F3942E4B}">
                <a14:imgProps xmlns:a14="http://schemas.microsoft.com/office/drawing/2010/main">
                  <a14:imgLayer r:embed="rId5">
                    <a14:imgEffect>
                      <a14:brightnessContrast bright="-50000"/>
                    </a14:imgEffect>
                  </a14:imgLayer>
                </a14:imgProps>
              </a:ext>
              <a:ext uri="{28A0092B-C50C-407E-A947-70E740481C1C}">
                <a14:useLocalDpi xmlns:a14="http://schemas.microsoft.com/office/drawing/2010/main"/>
              </a:ext>
            </a:extLst>
          </a:blip>
          <a:srcRect/>
          <a:stretch/>
        </p:blipFill>
        <p:spPr>
          <a:xfrm>
            <a:off x="3129607" y="2029189"/>
            <a:ext cx="2865170" cy="2845976"/>
          </a:xfrm>
          <a:prstGeom prst="rect">
            <a:avLst/>
          </a:prstGeom>
        </p:spPr>
      </p:pic>
      <p:pic>
        <p:nvPicPr>
          <p:cNvPr id="13" name="Picture 12" descr="A picture containing person, holding, indoor, sitting&#10;&#10;Description generated with very high confidence">
            <a:extLst>
              <a:ext uri="{FF2B5EF4-FFF2-40B4-BE49-F238E27FC236}">
                <a16:creationId xmlns:a16="http://schemas.microsoft.com/office/drawing/2014/main" id="{016B8C6D-2F2E-4B0B-A7F7-24EB241BD45D}"/>
              </a:ext>
            </a:extLst>
          </p:cNvPr>
          <p:cNvPicPr>
            <a:picLocks noChangeAspect="1"/>
          </p:cNvPicPr>
          <p:nvPr/>
        </p:nvPicPr>
        <p:blipFill rotWithShape="1">
          <a:blip r:embed="rId6" cstate="hqprint">
            <a:grayscl/>
            <a:extLst>
              <a:ext uri="{BEBA8EAE-BF5A-486C-A8C5-ECC9F3942E4B}">
                <a14:imgProps xmlns:a14="http://schemas.microsoft.com/office/drawing/2010/main">
                  <a14:imgLayer r:embed="rId7">
                    <a14:imgEffect>
                      <a14:brightnessContrast bright="-50000"/>
                    </a14:imgEffect>
                  </a14:imgLayer>
                </a14:imgProps>
              </a:ext>
              <a:ext uri="{28A0092B-C50C-407E-A947-70E740481C1C}">
                <a14:useLocalDpi xmlns:a14="http://schemas.microsoft.com/office/drawing/2010/main"/>
              </a:ext>
            </a:extLst>
          </a:blip>
          <a:srcRect/>
          <a:stretch/>
        </p:blipFill>
        <p:spPr>
          <a:xfrm>
            <a:off x="6205997" y="2029190"/>
            <a:ext cx="2856395" cy="2889608"/>
          </a:xfrm>
          <a:prstGeom prst="rect">
            <a:avLst/>
          </a:prstGeom>
        </p:spPr>
      </p:pic>
      <p:pic>
        <p:nvPicPr>
          <p:cNvPr id="14" name="Picture 13" descr="A picture containing outdoor, tree, person, grass&#10;&#10;Description generated with very high confidence">
            <a:extLst>
              <a:ext uri="{FF2B5EF4-FFF2-40B4-BE49-F238E27FC236}">
                <a16:creationId xmlns:a16="http://schemas.microsoft.com/office/drawing/2014/main" id="{E449CA89-D40A-4D86-BF15-5B32F774A6DD}"/>
              </a:ext>
            </a:extLst>
          </p:cNvPr>
          <p:cNvPicPr>
            <a:picLocks noChangeAspect="1"/>
          </p:cNvPicPr>
          <p:nvPr/>
        </p:nvPicPr>
        <p:blipFill rotWithShape="1">
          <a:blip r:embed="rId8" cstate="hqprint">
            <a:grayscl/>
            <a:extLst>
              <a:ext uri="{BEBA8EAE-BF5A-486C-A8C5-ECC9F3942E4B}">
                <a14:imgProps xmlns:a14="http://schemas.microsoft.com/office/drawing/2010/main">
                  <a14:imgLayer r:embed="rId9">
                    <a14:imgEffect>
                      <a14:brightnessContrast bright="-50000"/>
                    </a14:imgEffect>
                  </a14:imgLayer>
                </a14:imgProps>
              </a:ext>
              <a:ext uri="{28A0092B-C50C-407E-A947-70E740481C1C}">
                <a14:useLocalDpi xmlns:a14="http://schemas.microsoft.com/office/drawing/2010/main"/>
              </a:ext>
            </a:extLst>
          </a:blip>
          <a:srcRect/>
          <a:stretch/>
        </p:blipFill>
        <p:spPr>
          <a:xfrm>
            <a:off x="9273613" y="2011836"/>
            <a:ext cx="2856395" cy="2863329"/>
          </a:xfrm>
          <a:prstGeom prst="rect">
            <a:avLst/>
          </a:prstGeom>
        </p:spPr>
      </p:pic>
      <p:sp>
        <p:nvSpPr>
          <p:cNvPr id="15" name="Rectangle 14">
            <a:extLst>
              <a:ext uri="{FF2B5EF4-FFF2-40B4-BE49-F238E27FC236}">
                <a16:creationId xmlns:a16="http://schemas.microsoft.com/office/drawing/2014/main" id="{420D6D8C-D28D-4D72-876E-E3784C645D9D}"/>
              </a:ext>
            </a:extLst>
          </p:cNvPr>
          <p:cNvSpPr/>
          <p:nvPr/>
        </p:nvSpPr>
        <p:spPr>
          <a:xfrm>
            <a:off x="44933" y="5110535"/>
            <a:ext cx="2766527" cy="107721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rPr>
              <a:t>Citizen-Centric eGovernment</a:t>
            </a:r>
          </a:p>
        </p:txBody>
      </p:sp>
    </p:spTree>
    <p:extLst>
      <p:ext uri="{BB962C8B-B14F-4D97-AF65-F5344CB8AC3E}">
        <p14:creationId xmlns:p14="http://schemas.microsoft.com/office/powerpoint/2010/main" val="180918168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wearing a suit and tie&#10;&#10;Description generated with high confidence">
            <a:extLst>
              <a:ext uri="{FF2B5EF4-FFF2-40B4-BE49-F238E27FC236}">
                <a16:creationId xmlns:a16="http://schemas.microsoft.com/office/drawing/2014/main" id="{200E31FF-C1CD-4711-8DB7-61FE8ACFDCB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61992" y="2029190"/>
            <a:ext cx="2856395" cy="2845976"/>
          </a:xfrm>
          <a:prstGeom prst="rect">
            <a:avLst/>
          </a:prstGeom>
        </p:spPr>
      </p:pic>
      <p:pic>
        <p:nvPicPr>
          <p:cNvPr id="12" name="Picture 11" descr="A person posing for the camera&#10;&#10;Description generated with very high confidence">
            <a:extLst>
              <a:ext uri="{FF2B5EF4-FFF2-40B4-BE49-F238E27FC236}">
                <a16:creationId xmlns:a16="http://schemas.microsoft.com/office/drawing/2014/main" id="{9BA49D10-7D2F-4928-8DCF-438D31738D7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3129607" y="2029189"/>
            <a:ext cx="2865170" cy="2845976"/>
          </a:xfrm>
          <a:prstGeom prst="rect">
            <a:avLst/>
          </a:prstGeom>
          <a:ln w="57150">
            <a:solidFill>
              <a:schemeClr val="bg1"/>
            </a:solidFill>
          </a:ln>
          <a:effectLst>
            <a:glow rad="635000">
              <a:schemeClr val="accent5">
                <a:satMod val="175000"/>
                <a:alpha val="40000"/>
              </a:schemeClr>
            </a:glow>
          </a:effectLst>
        </p:spPr>
      </p:pic>
      <p:pic>
        <p:nvPicPr>
          <p:cNvPr id="13" name="Picture 12" descr="A picture containing person, holding, indoor, sitting&#10;&#10;Description generated with very high confidence">
            <a:extLst>
              <a:ext uri="{FF2B5EF4-FFF2-40B4-BE49-F238E27FC236}">
                <a16:creationId xmlns:a16="http://schemas.microsoft.com/office/drawing/2014/main" id="{016B8C6D-2F2E-4B0B-A7F7-24EB241BD45D}"/>
              </a:ext>
            </a:extLst>
          </p:cNvPr>
          <p:cNvPicPr>
            <a:picLocks noChangeAspect="1"/>
          </p:cNvPicPr>
          <p:nvPr/>
        </p:nvPicPr>
        <p:blipFill rotWithShape="1">
          <a:blip r:embed="rId5" cstate="hqprint">
            <a:duotone>
              <a:prstClr val="black"/>
              <a:srgbClr val="D9C3A5">
                <a:tint val="50000"/>
                <a:satMod val="180000"/>
              </a:srgbClr>
            </a:duotone>
            <a:extLst>
              <a:ext uri="{BEBA8EAE-BF5A-486C-A8C5-ECC9F3942E4B}">
                <a14:imgProps xmlns:a14="http://schemas.microsoft.com/office/drawing/2010/main">
                  <a14:imgLayer r:embed="rId6">
                    <a14:imgEffect>
                      <a14:brightnessContrast bright="-50000"/>
                    </a14:imgEffect>
                  </a14:imgLayer>
                </a14:imgProps>
              </a:ext>
              <a:ext uri="{28A0092B-C50C-407E-A947-70E740481C1C}">
                <a14:useLocalDpi xmlns:a14="http://schemas.microsoft.com/office/drawing/2010/main"/>
              </a:ext>
            </a:extLst>
          </a:blip>
          <a:srcRect/>
          <a:stretch/>
        </p:blipFill>
        <p:spPr>
          <a:xfrm>
            <a:off x="6205997" y="2029190"/>
            <a:ext cx="2856395" cy="2889608"/>
          </a:xfrm>
          <a:prstGeom prst="rect">
            <a:avLst/>
          </a:prstGeom>
        </p:spPr>
      </p:pic>
      <p:pic>
        <p:nvPicPr>
          <p:cNvPr id="14" name="Picture 13" descr="A picture containing outdoor, tree, person, grass&#10;&#10;Description generated with very high confidence">
            <a:extLst>
              <a:ext uri="{FF2B5EF4-FFF2-40B4-BE49-F238E27FC236}">
                <a16:creationId xmlns:a16="http://schemas.microsoft.com/office/drawing/2014/main" id="{E449CA89-D40A-4D86-BF15-5B32F774A6DD}"/>
              </a:ext>
            </a:extLst>
          </p:cNvPr>
          <p:cNvPicPr>
            <a:picLocks noChangeAspect="1"/>
          </p:cNvPicPr>
          <p:nvPr/>
        </p:nvPicPr>
        <p:blipFill rotWithShape="1">
          <a:blip r:embed="rId7" cstate="hqprint">
            <a:duotone>
              <a:prstClr val="black"/>
              <a:srgbClr val="D9C3A5">
                <a:tint val="50000"/>
                <a:satMod val="180000"/>
              </a:srgbClr>
            </a:duotone>
            <a:extLst>
              <a:ext uri="{BEBA8EAE-BF5A-486C-A8C5-ECC9F3942E4B}">
                <a14:imgProps xmlns:a14="http://schemas.microsoft.com/office/drawing/2010/main">
                  <a14:imgLayer r:embed="rId8">
                    <a14:imgEffect>
                      <a14:brightnessContrast bright="-50000"/>
                    </a14:imgEffect>
                  </a14:imgLayer>
                </a14:imgProps>
              </a:ext>
              <a:ext uri="{28A0092B-C50C-407E-A947-70E740481C1C}">
                <a14:useLocalDpi xmlns:a14="http://schemas.microsoft.com/office/drawing/2010/main"/>
              </a:ext>
            </a:extLst>
          </a:blip>
          <a:srcRect/>
          <a:stretch/>
        </p:blipFill>
        <p:spPr>
          <a:xfrm>
            <a:off x="9273613" y="2011836"/>
            <a:ext cx="2856395" cy="2863329"/>
          </a:xfrm>
          <a:prstGeom prst="rect">
            <a:avLst/>
          </a:prstGeom>
        </p:spPr>
      </p:pic>
      <p:sp>
        <p:nvSpPr>
          <p:cNvPr id="15" name="Rectangle 14">
            <a:extLst>
              <a:ext uri="{FF2B5EF4-FFF2-40B4-BE49-F238E27FC236}">
                <a16:creationId xmlns:a16="http://schemas.microsoft.com/office/drawing/2014/main" id="{420D6D8C-D28D-4D72-876E-E3784C645D9D}"/>
              </a:ext>
            </a:extLst>
          </p:cNvPr>
          <p:cNvSpPr/>
          <p:nvPr/>
        </p:nvSpPr>
        <p:spPr>
          <a:xfrm>
            <a:off x="44933" y="5110535"/>
            <a:ext cx="2766527" cy="830997"/>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chemeClr val="tx1">
                    <a:lumMod val="50000"/>
                    <a:lumOff val="50000"/>
                  </a:schemeClr>
                </a:solidFill>
                <a:effectLst/>
                <a:uLnTx/>
                <a:uFillTx/>
              </a:rPr>
              <a:t>Citizen-Centric eGovernment</a:t>
            </a:r>
          </a:p>
        </p:txBody>
      </p:sp>
      <p:sp>
        <p:nvSpPr>
          <p:cNvPr id="16" name="Rectangle 15">
            <a:extLst>
              <a:ext uri="{FF2B5EF4-FFF2-40B4-BE49-F238E27FC236}">
                <a16:creationId xmlns:a16="http://schemas.microsoft.com/office/drawing/2014/main" id="{3D4AB710-60DC-446F-84B1-844BCFD1AC8E}"/>
              </a:ext>
            </a:extLst>
          </p:cNvPr>
          <p:cNvSpPr/>
          <p:nvPr/>
        </p:nvSpPr>
        <p:spPr>
          <a:xfrm>
            <a:off x="3108943" y="5110535"/>
            <a:ext cx="2865170" cy="1077218"/>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white"/>
                </a:solidFill>
                <a:effectLst/>
                <a:uLnTx/>
                <a:uFillTx/>
              </a:rPr>
              <a:t> Goal-Oriented Innovation</a:t>
            </a:r>
          </a:p>
        </p:txBody>
      </p:sp>
    </p:spTree>
    <p:extLst>
      <p:ext uri="{BB962C8B-B14F-4D97-AF65-F5344CB8AC3E}">
        <p14:creationId xmlns:p14="http://schemas.microsoft.com/office/powerpoint/2010/main" val="1361532797"/>
      </p:ext>
    </p:extLst>
  </p:cSld>
  <p:clrMapOvr>
    <a:masterClrMapping/>
  </p:clrMapOvr>
  <p:transition spd="med"/>
</p:sld>
</file>

<file path=ppt/theme/theme1.xml><?xml version="1.0" encoding="utf-8"?>
<a:theme xmlns:a="http://schemas.openxmlformats.org/drawingml/2006/main" name="1_Accelerator Operating Framework">
  <a:themeElements>
    <a:clrScheme name="Custom DAU">
      <a:dk1>
        <a:srgbClr val="262626"/>
      </a:dk1>
      <a:lt1>
        <a:srgbClr val="FEFEFE"/>
      </a:lt1>
      <a:dk2>
        <a:srgbClr val="001E60"/>
      </a:dk2>
      <a:lt2>
        <a:srgbClr val="CAEDFE"/>
      </a:lt2>
      <a:accent1>
        <a:srgbClr val="00B0B9"/>
      </a:accent1>
      <a:accent2>
        <a:srgbClr val="407EC9"/>
      </a:accent2>
      <a:accent3>
        <a:srgbClr val="E35255"/>
      </a:accent3>
      <a:accent4>
        <a:srgbClr val="F2A900"/>
      </a:accent4>
      <a:accent5>
        <a:srgbClr val="78BE20"/>
      </a:accent5>
      <a:accent6>
        <a:srgbClr val="8031A7"/>
      </a:accent6>
      <a:hlink>
        <a:srgbClr val="407EC9"/>
      </a:hlink>
      <a:folHlink>
        <a:srgbClr val="407EC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800234_Innovation-Branding_Powerpoint-Template" id="{0305BD9A-4ACC-3842-A817-9FC47082AAC9}" vid="{02746FB9-A313-7B45-83C5-9EE3697F7E69}"/>
    </a:ext>
  </a:extLst>
</a:theme>
</file>

<file path=ppt/theme/theme2.xml><?xml version="1.0" encoding="utf-8"?>
<a:theme xmlns:a="http://schemas.openxmlformats.org/drawingml/2006/main" name="1_Speak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IMF Colors V2">
      <a:dk1>
        <a:srgbClr val="000000"/>
      </a:dk1>
      <a:lt1>
        <a:srgbClr val="FEFEFE"/>
      </a:lt1>
      <a:dk2>
        <a:srgbClr val="004C97"/>
      </a:dk2>
      <a:lt2>
        <a:srgbClr val="CAEDFE"/>
      </a:lt2>
      <a:accent1>
        <a:srgbClr val="009CDE"/>
      </a:accent1>
      <a:accent2>
        <a:srgbClr val="F2A900"/>
      </a:accent2>
      <a:accent3>
        <a:srgbClr val="8030A7"/>
      </a:accent3>
      <a:accent4>
        <a:srgbClr val="DA281C"/>
      </a:accent4>
      <a:accent5>
        <a:srgbClr val="78BE20"/>
      </a:accent5>
      <a:accent6>
        <a:srgbClr val="00B0B9"/>
      </a:accent6>
      <a:hlink>
        <a:srgbClr val="0065B3"/>
      </a:hlink>
      <a:folHlink>
        <a:srgbClr val="FFBD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MF-LEG_PresentationTemplate-General" id="{13F5556C-5BC5-9542-AB57-73990FD9E90C}" vid="{2B303AC9-B9EA-B048-9D5C-6C975EA1709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2928</TotalTime>
  <Words>2054</Words>
  <Application>Microsoft Office PowerPoint</Application>
  <PresentationFormat>Widescreen</PresentationFormat>
  <Paragraphs>175</Paragraphs>
  <Slides>23</Slides>
  <Notes>23</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23</vt:i4>
      </vt:variant>
    </vt:vector>
  </HeadingPairs>
  <TitlesOfParts>
    <vt:vector size="42" baseType="lpstr">
      <vt:lpstr>Arial Unicode MS</vt:lpstr>
      <vt:lpstr>MS PGothic</vt:lpstr>
      <vt:lpstr>.HelveticaNeueDeskInterface-Regular</vt:lpstr>
      <vt:lpstr>.LucidaGrandeUI</vt:lpstr>
      <vt:lpstr>Arial</vt:lpstr>
      <vt:lpstr>Arial Black</vt:lpstr>
      <vt:lpstr>ArialMT</vt:lpstr>
      <vt:lpstr>Calibri</vt:lpstr>
      <vt:lpstr>Calibri Light</vt:lpstr>
      <vt:lpstr>Lato Light</vt:lpstr>
      <vt:lpstr>Lucida Grande</vt:lpstr>
      <vt:lpstr>LucidaGrande</vt:lpstr>
      <vt:lpstr>Segoe UI</vt:lpstr>
      <vt:lpstr>Segoe UI Semilight</vt:lpstr>
      <vt:lpstr>Times New Roman</vt:lpstr>
      <vt:lpstr>Wingdings</vt:lpstr>
      <vt:lpstr>1_Accelerator Operating Framework</vt:lpstr>
      <vt:lpstr>1_Speaker</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Significant heterogeneity in global digital connectivity</vt:lpstr>
      <vt:lpstr>PowerPoint Presentation</vt:lpstr>
      <vt:lpstr>Annual Cost of Full-scaled 4G Network in 2025 (as percentage of GDP)</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4 Components of a Winning National Digital Strategy</dc:title>
  <dc:creator>Chungu, Deborah</dc:creator>
  <cp:lastModifiedBy>Pritchard, Olesia</cp:lastModifiedBy>
  <cp:revision>421</cp:revision>
  <cp:lastPrinted>2019-10-10T17:26:30Z</cp:lastPrinted>
  <dcterms:created xsi:type="dcterms:W3CDTF">2019-09-13T17:31:43Z</dcterms:created>
  <dcterms:modified xsi:type="dcterms:W3CDTF">2019-10-14T15:55:13Z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 AutoSave">
    <vt:lpwstr/>
  </property>
</Properties>
</file>